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57.webp" ContentType="image/webp"/>
  <Override PartName="/ppt/media/image58.webp" ContentType="image/webp"/>
  <Override PartName="/ppt/media/image6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61" r:id="rId3"/>
    <p:sldId id="265" r:id="rId5"/>
    <p:sldId id="291" r:id="rId6"/>
    <p:sldId id="292" r:id="rId7"/>
    <p:sldId id="294" r:id="rId8"/>
    <p:sldId id="314" r:id="rId9"/>
    <p:sldId id="313" r:id="rId10"/>
    <p:sldId id="298" r:id="rId11"/>
    <p:sldId id="295" r:id="rId12"/>
    <p:sldId id="296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34" r:id="rId26"/>
    <p:sldId id="332" r:id="rId27"/>
    <p:sldId id="312" r:id="rId28"/>
  </p:sldIdLst>
  <p:sldSz cx="9144000" cy="5143500" type="screen16x9"/>
  <p:notesSz cx="6858000" cy="9144000"/>
  <p:embeddedFontLst>
    <p:embeddedFont>
      <p:font typeface="李旭科毛笔行书" panose="02010600030101010101" pitchFamily="2" charset="-122"/>
      <p:regular r:id="rId33"/>
    </p:embeddedFont>
    <p:embeddedFont>
      <p:font typeface="华文新魏" panose="02010800040101010101" charset="-122"/>
      <p:regular r:id="rId34"/>
    </p:embeddedFont>
    <p:embeddedFont>
      <p:font typeface="苏新诗柳楷简" panose="02010600000101010101" pitchFamily="2" charset="-122"/>
      <p:regular r:id="rId35"/>
    </p:embeddedFont>
    <p:embeddedFont>
      <p:font typeface="方正姚体" panose="02010601030101010101" pitchFamily="2" charset="-122"/>
      <p:regular r:id="rId36"/>
    </p:embeddedFont>
    <p:embeddedFont>
      <p:font typeface="华文行楷" panose="02010800040101010101" pitchFamily="2" charset="-122"/>
      <p:regular r:id="rId37"/>
    </p:embeddedFont>
    <p:embeddedFont>
      <p:font typeface="汉仪星宇体简" panose="00020600040101010101" pitchFamily="18" charset="-122"/>
      <p:regular r:id="rId38"/>
    </p:embeddedFont>
    <p:embeddedFont>
      <p:font typeface="楷体" panose="02010609060101010101" pitchFamily="49" charset="-122"/>
      <p:regular r:id="rId39"/>
    </p:embeddedFont>
    <p:embeddedFont>
      <p:font typeface="腾祥铁山楷书简繁合集" panose="01010104010101010101" pitchFamily="2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汉仪程行简" panose="00020600040101010101" pitchFamily="18" charset="-122"/>
      <p:regular r:id="rId45"/>
    </p:embeddedFont>
    <p:embeddedFont>
      <p:font typeface="Cataneo BT" panose="03020802040502060804" pitchFamily="66" charset="0"/>
      <p:regular r:id="rId46"/>
    </p:embeddedFont>
    <p:embeddedFont>
      <p:font typeface="方正粗宋简体" panose="03000509000000000000" pitchFamily="65" charset="-122"/>
      <p:regular r:id="rId47"/>
    </p:embeddedFont>
    <p:embeddedFont>
      <p:font typeface="华文楷体" panose="02010600040101010101" pitchFamily="2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8E1"/>
    <a:srgbClr val="C0504D"/>
    <a:srgbClr val="FFBDBD"/>
    <a:srgbClr val="FEF7F0"/>
    <a:srgbClr val="D83434"/>
    <a:srgbClr val="FCF7DC"/>
    <a:srgbClr val="FBC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5" autoAdjust="0"/>
    <p:restoredTop sz="94170" autoAdjust="0"/>
  </p:normalViewPr>
  <p:slideViewPr>
    <p:cSldViewPr>
      <p:cViewPr varScale="1">
        <p:scale>
          <a:sx n="83" d="100"/>
          <a:sy n="83" d="100"/>
        </p:scale>
        <p:origin x="320" y="40"/>
      </p:cViewPr>
      <p:guideLst>
        <p:guide orient="horz" pos="162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744" y="-84"/>
      </p:cViewPr>
      <p:guideLst>
        <p:guide orient="horz" pos="2880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3.xml"/><Relationship Id="rId48" Type="http://schemas.openxmlformats.org/officeDocument/2006/relationships/font" Target="fonts/font16.fntdata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5AEBB-A8D0-4D2D-878D-98D6FCCB9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0173A-004A-4009-82EF-C43591460B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75B4-CEAC-4968-95F5-172ADEA63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D6EBE-5866-4DAA-B59D-D9C01A3BC6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microsoft.com/office/2007/relationships/hdphoto" Target="../media/image11.wdp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9.GIF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5" Type="http://schemas.openxmlformats.org/officeDocument/2006/relationships/slideLayout" Target="../slideLayouts/slideLayout7.xml"/><Relationship Id="rId14" Type="http://schemas.microsoft.com/office/2007/relationships/hdphoto" Target="../media/image46.wdp"/><Relationship Id="rId13" Type="http://schemas.openxmlformats.org/officeDocument/2006/relationships/image" Target="../media/image45.png"/><Relationship Id="rId12" Type="http://schemas.microsoft.com/office/2007/relationships/hdphoto" Target="../media/image44.wdp"/><Relationship Id="rId11" Type="http://schemas.openxmlformats.org/officeDocument/2006/relationships/image" Target="../media/image43.png"/><Relationship Id="rId10" Type="http://schemas.microsoft.com/office/2007/relationships/hdphoto" Target="../media/image42.wdp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image" Target="../media/image4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1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microsoft.com/office/2007/relationships/hdphoto" Target="../media/image54.wdp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image56.wdp"/><Relationship Id="rId8" Type="http://schemas.openxmlformats.org/officeDocument/2006/relationships/image" Target="../media/image55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ebp"/><Relationship Id="rId8" Type="http://schemas.openxmlformats.org/officeDocument/2006/relationships/image" Target="../media/image57.webp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7.xml"/><Relationship Id="rId11" Type="http://schemas.microsoft.com/office/2007/relationships/hdphoto" Target="../media/image60.wdp"/><Relationship Id="rId10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microsoft.com/office/2007/relationships/hdphoto" Target="../media/image62.wdp"/><Relationship Id="rId8" Type="http://schemas.openxmlformats.org/officeDocument/2006/relationships/image" Target="../media/image61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GIF"/><Relationship Id="rId8" Type="http://schemas.openxmlformats.org/officeDocument/2006/relationships/image" Target="../media/image18.GIF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7.xml"/><Relationship Id="rId11" Type="http://schemas.microsoft.com/office/2007/relationships/hdphoto" Target="../media/image21.wdp"/><Relationship Id="rId10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ebp"/><Relationship Id="rId8" Type="http://schemas.openxmlformats.org/officeDocument/2006/relationships/hyperlink" Target="https://www.bilibili.com/video/BV1TS4y1T7qW?spm_id_from=333.337.search-card.all.click&amp;vd_source=c83f3a90e3af4613b12a8cadf905a5f4" TargetMode="Externa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hyperlink" Target="https://tv.cctv.com/2021/09/11/VIDEYs6pbHNWu3sM0qB4pl2C210911.shtml" TargetMode="External"/><Relationship Id="rId8" Type="http://schemas.openxmlformats.org/officeDocument/2006/relationships/image" Target="../media/image67.GIF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8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image" Target="../media/image71.jpeg"/><Relationship Id="rId7" Type="http://schemas.openxmlformats.org/officeDocument/2006/relationships/image" Target="../media/image70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3.jpe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74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7.xml"/><Relationship Id="rId10" Type="http://schemas.microsoft.com/office/2007/relationships/hdphoto" Target="../media/image76.wdp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7.xml"/><Relationship Id="rId10" Type="http://schemas.microsoft.com/office/2007/relationships/hdphoto" Target="../media/image24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microsoft.com/office/2007/relationships/hdphoto" Target="../media/image15.wdp"/><Relationship Id="rId6" Type="http://schemas.openxmlformats.org/officeDocument/2006/relationships/image" Target="../media/image14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microsoft.com/office/2007/relationships/hdphoto" Target="../media/image11.wdp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7.xml"/><Relationship Id="rId12" Type="http://schemas.microsoft.com/office/2007/relationships/hdphoto" Target="../media/image31.wdp"/><Relationship Id="rId11" Type="http://schemas.openxmlformats.org/officeDocument/2006/relationships/image" Target="../media/image30.png"/><Relationship Id="rId10" Type="http://schemas.microsoft.com/office/2007/relationships/hdphoto" Target="../media/image29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7.xml"/><Relationship Id="rId12" Type="http://schemas.microsoft.com/office/2007/relationships/hdphoto" Target="../media/image33.wdp"/><Relationship Id="rId11" Type="http://schemas.openxmlformats.org/officeDocument/2006/relationships/image" Target="../media/image32.png"/><Relationship Id="rId10" Type="http://schemas.microsoft.com/office/2007/relationships/hdphoto" Target="../media/image29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jpe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7.xml"/><Relationship Id="rId12" Type="http://schemas.microsoft.com/office/2007/relationships/hdphoto" Target="../media/image35.wdp"/><Relationship Id="rId11" Type="http://schemas.openxmlformats.org/officeDocument/2006/relationships/image" Target="../media/image34.png"/><Relationship Id="rId10" Type="http://schemas.microsoft.com/office/2007/relationships/hdphoto" Target="../media/image29.wdp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microsoft.com/office/2007/relationships/hdphoto" Target="../media/image15.wdp"/><Relationship Id="rId6" Type="http://schemas.openxmlformats.org/officeDocument/2006/relationships/image" Target="../media/image14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microsoft.com/office/2007/relationships/hdphoto" Target="../media/image29.wdp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6.jpeg"/><Relationship Id="rId10" Type="http://schemas.openxmlformats.org/officeDocument/2006/relationships/image" Target="../media/image27.jpe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hyperlink" Target="https://tv.cctv.com/2021/09/11/VIDEYs6pbHNWu3sM0qB4pl2C210911.shtml" TargetMode="Externa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/Users/admin/AppData/Local/Temp/picturecompress_20211114181940/output_1.pngoutput_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628800" y="2067694"/>
            <a:ext cx="17306925" cy="3411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1727" y="2211711"/>
            <a:ext cx="9144000" cy="29317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4" t="7048"/>
          <a:stretch>
            <a:fillRect/>
          </a:stretch>
        </p:blipFill>
        <p:spPr>
          <a:xfrm flipH="1">
            <a:off x="-18916" y="4191326"/>
            <a:ext cx="3222763" cy="9626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6496" y="843558"/>
            <a:ext cx="1600200" cy="96190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187624" y="840284"/>
            <a:ext cx="6552719" cy="27763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25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9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李旭科毛笔行书" panose="02010600030101010101" pitchFamily="2" charset="-122"/>
                <a:ea typeface="李旭科毛笔行书" panose="02010600030101010101" pitchFamily="2" charset="-122"/>
                <a:cs typeface="华文新魏" panose="02010800040101010101" charset="-122"/>
              </a:rPr>
              <a:t>红</a:t>
            </a:r>
            <a:r>
              <a:rPr lang="zh-CN" altLang="en-US" sz="8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李旭科毛笔行书" panose="02010600030101010101" pitchFamily="2" charset="-122"/>
                <a:ea typeface="李旭科毛笔行书" panose="02010600030101010101" pitchFamily="2" charset="-122"/>
                <a:cs typeface="华文新魏" panose="02010800040101010101" charset="-122"/>
              </a:rPr>
              <a:t>色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cs typeface="华文新魏" panose="02010800040101010101" charset="-122"/>
              </a:rPr>
              <a:t>故事会</a:t>
            </a:r>
            <a:endParaRPr lang="en-US" altLang="zh-CN" sz="7200" dirty="0">
              <a:solidFill>
                <a:schemeClr val="accent2">
                  <a:lumMod val="60000"/>
                  <a:lumOff val="40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  <a:cs typeface="华文新魏" panose="02010800040101010101" charset="-122"/>
            </a:endParaRPr>
          </a:p>
          <a:p>
            <a:pPr algn="r"/>
            <a:r>
              <a:rPr lang="en-US" altLang="zh-CN" sz="4000" b="0" dirty="0"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华文新魏" panose="02010800040101010101" charset="-122"/>
              </a:rPr>
              <a:t>——</a:t>
            </a:r>
            <a:r>
              <a:rPr lang="zh-CN" altLang="en-US" sz="4000" b="0" dirty="0"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华文新魏" panose="02010800040101010101" charset="-122"/>
              </a:rPr>
              <a:t>空中</a:t>
            </a:r>
            <a:r>
              <a:rPr lang="zh-CN" altLang="en-US" sz="4000" b="0" dirty="0">
                <a:latin typeface="方正姚体" panose="02010601030101010101" pitchFamily="2" charset="-122"/>
                <a:ea typeface="方正姚体" panose="02010601030101010101" pitchFamily="2" charset="-122"/>
                <a:cs typeface="华文新魏" panose="02010800040101010101" charset="-122"/>
              </a:rPr>
              <a:t>神</a:t>
            </a:r>
            <a:r>
              <a:rPr lang="zh-CN" altLang="en-US" sz="4000" b="0" dirty="0"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华文新魏" panose="02010800040101010101" charset="-122"/>
              </a:rPr>
              <a:t>炮手</a:t>
            </a:r>
            <a:endParaRPr lang="zh-CN" altLang="zh-CN" sz="4000" b="0" dirty="0">
              <a:uFillTx/>
              <a:latin typeface="方正姚体" panose="02010601030101010101" pitchFamily="2" charset="-122"/>
              <a:ea typeface="方正姚体" panose="02010601030101010101" pitchFamily="2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  <a14:imgEffect>
                      <a14:backgroundRemoval t="1125" b="96375" l="1525" r="96569">
                        <a14:foregroundMark x1="76493" y1="74875" x2="76493" y2="74875"/>
                        <a14:foregroundMark x1="70267" y1="69625" x2="80051" y2="74500"/>
                        <a14:foregroundMark x1="91614" y1="71875" x2="92884" y2="71000"/>
                        <a14:foregroundMark x1="12071" y1="80625" x2="12071" y2="81625"/>
                        <a14:foregroundMark x1="4956" y1="74875" x2="4956" y2="74875"/>
                        <a14:foregroundMark x1="1525" y1="74125" x2="4956" y2="75250"/>
                        <a14:foregroundMark x1="36213" y1="94625" x2="43456" y2="96375"/>
                        <a14:foregroundMark x1="11817" y1="19750" x2="11817" y2="19750"/>
                        <a14:foregroundMark x1="70521" y1="6000" x2="70521" y2="6000"/>
                        <a14:foregroundMark x1="75858" y1="9625" x2="75858" y2="9625"/>
                        <a14:foregroundMark x1="96950" y1="39750" x2="96950" y2="39750"/>
                        <a14:foregroundMark x1="30368" y1="5375" x2="31893" y2="5125"/>
                        <a14:foregroundMark x1="42567" y1="2500" x2="42567" y2="2500"/>
                        <a14:foregroundMark x1="34307" y1="3500" x2="47522" y2="1125"/>
                        <a14:foregroundMark x1="48030" y1="40125" x2="48030" y2="40125"/>
                        <a14:foregroundMark x1="77382" y1="73250" x2="83990" y2="7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09" y="203241"/>
            <a:ext cx="333053" cy="33855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43576" y="176918"/>
            <a:ext cx="1553532" cy="383116"/>
            <a:chOff x="-2902532" y="2069663"/>
            <a:chExt cx="6106378" cy="15225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2638865" y="140350"/>
            <a:ext cx="112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红音乡传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369206"/>
            <a:ext cx="14401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00" b="1" spc="-150" dirty="0">
                <a:latin typeface="方正姚体" panose="02010601030101010101" pitchFamily="2" charset="-122"/>
                <a:ea typeface="方正姚体" panose="02010601030101010101" pitchFamily="2" charset="-122"/>
              </a:rPr>
              <a:t>浙江师范大学数计学院红色教育实践团</a:t>
            </a:r>
            <a:endParaRPr lang="zh-CN" altLang="en-US" sz="700" b="1" spc="-15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07704" y="176918"/>
            <a:ext cx="0" cy="3786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283968" y="1923172"/>
            <a:ext cx="2411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6000" spc="-150" dirty="0">
                <a:solidFill>
                  <a:schemeClr val="accent2">
                    <a:lumMod val="7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cs typeface="华文新魏" panose="02010800040101010101" charset="-122"/>
              </a:rPr>
              <a:t>故事会</a:t>
            </a:r>
            <a:endParaRPr lang="zh-CN" altLang="en-US" sz="6000" spc="-1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8452" l="9219" r="90000">
                        <a14:foregroundMark x1="55625" y1="25714" x2="55625" y2="25714"/>
                        <a14:foregroundMark x1="42344" y1="28095" x2="51875" y2="34643"/>
                        <a14:foregroundMark x1="53438" y1="32857" x2="50000" y2="35952"/>
                        <a14:foregroundMark x1="60469" y1="30714" x2="48750" y2="33095"/>
                        <a14:foregroundMark x1="53750" y1="32857" x2="47188" y2="30714"/>
                        <a14:foregroundMark x1="64375" y1="30595" x2="52031" y2="31190"/>
                        <a14:foregroundMark x1="64844" y1="28810" x2="38281" y2="47381"/>
                        <a14:foregroundMark x1="38281" y1="47381" x2="52500" y2="37619"/>
                        <a14:foregroundMark x1="38281" y1="40238" x2="47031" y2="30000"/>
                        <a14:foregroundMark x1="47031" y1="39405" x2="65000" y2="29405"/>
                        <a14:foregroundMark x1="42656" y1="37500" x2="65313" y2="26667"/>
                        <a14:foregroundMark x1="48281" y1="27857" x2="70313" y2="34762"/>
                        <a14:foregroundMark x1="55625" y1="25833" x2="79375" y2="43810"/>
                        <a14:foregroundMark x1="68750" y1="26190" x2="80938" y2="42738"/>
                        <a14:foregroundMark x1="75313" y1="30595" x2="77500" y2="61071"/>
                        <a14:foregroundMark x1="77500" y1="61071" x2="76875" y2="62619"/>
                        <a14:foregroundMark x1="83906" y1="50952" x2="81875" y2="59524"/>
                        <a14:foregroundMark x1="82188" y1="49524" x2="82188" y2="57143"/>
                        <a14:foregroundMark x1="82500" y1="50833" x2="78125" y2="30000"/>
                        <a14:foregroundMark x1="78750" y1="39048" x2="52188" y2="20952"/>
                        <a14:foregroundMark x1="54063" y1="21548" x2="30000" y2="32143"/>
                        <a14:foregroundMark x1="34688" y1="23690" x2="22188" y2="38690"/>
                        <a14:foregroundMark x1="28125" y1="28452" x2="21250" y2="54405"/>
                        <a14:foregroundMark x1="21250" y1="54405" x2="22813" y2="56190"/>
                        <a14:foregroundMark x1="27187" y1="44048" x2="36406" y2="63333"/>
                        <a14:foregroundMark x1="75313" y1="21071" x2="77813" y2="23214"/>
                        <a14:foregroundMark x1="57188" y1="55833" x2="53281" y2="81786"/>
                        <a14:foregroundMark x1="60781" y1="84881" x2="66406" y2="81190"/>
                        <a14:foregroundMark x1="70000" y1="76429" x2="73750" y2="74881"/>
                        <a14:foregroundMark x1="65313" y1="84524" x2="62813" y2="91667"/>
                        <a14:foregroundMark x1="68281" y1="80476" x2="68438" y2="77262"/>
                        <a14:foregroundMark x1="59688" y1="90476" x2="64531" y2="96429"/>
                        <a14:foregroundMark x1="65313" y1="93929" x2="71875" y2="94643"/>
                        <a14:foregroundMark x1="62969" y1="95476" x2="56719" y2="97619"/>
                        <a14:foregroundMark x1="50938" y1="96905" x2="26563" y2="98571"/>
                        <a14:foregroundMark x1="27031" y1="94524" x2="20000" y2="95595"/>
                        <a14:foregroundMark x1="22813" y1="92024" x2="17969" y2="94167"/>
                        <a14:foregroundMark x1="29844" y1="93929" x2="16406" y2="94048"/>
                        <a14:foregroundMark x1="23750" y1="91429" x2="15625" y2="95000"/>
                        <a14:foregroundMark x1="23125" y1="92857" x2="15625" y2="91071"/>
                        <a14:foregroundMark x1="18750" y1="96429" x2="24688" y2="90714"/>
                        <a14:foregroundMark x1="21094" y1="91071" x2="34219" y2="88095"/>
                        <a14:foregroundMark x1="61719" y1="94881" x2="76094" y2="95714"/>
                        <a14:foregroundMark x1="61719" y1="97500" x2="72344" y2="97024"/>
                        <a14:foregroundMark x1="73594" y1="96429" x2="76250" y2="95476"/>
                        <a14:foregroundMark x1="76563" y1="93571" x2="77656" y2="92500"/>
                        <a14:foregroundMark x1="71250" y1="94881" x2="80625" y2="94167"/>
                        <a14:foregroundMark x1="23125" y1="96071" x2="14688" y2="96429"/>
                        <a14:foregroundMark x1="15937" y1="96429" x2="9219" y2="95357"/>
                        <a14:foregroundMark x1="19688" y1="95833" x2="12500" y2="93571"/>
                        <a14:foregroundMark x1="71250" y1="92381" x2="73281" y2="90476"/>
                        <a14:foregroundMark x1="19688" y1="30952" x2="19688" y2="34048"/>
                        <a14:foregroundMark x1="22188" y1="30952" x2="18125" y2="37143"/>
                        <a14:foregroundMark x1="21719" y1="30595" x2="17969" y2="40238"/>
                        <a14:foregroundMark x1="17188" y1="38333" x2="17188" y2="50000"/>
                        <a14:foregroundMark x1="15000" y1="46190" x2="23750" y2="55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512" y="1127737"/>
            <a:ext cx="1404151" cy="18429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7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18975 -0.16327 " pathEditMode="relative" rAng="0" ptsTypes="AA">
                                      <p:cBhvr>
                                        <p:cTn id="14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81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28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70" y="2134741"/>
            <a:ext cx="4853076" cy="306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388681" y="1131590"/>
            <a:ext cx="703649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鲍寿根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1931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年出生在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浙江兰溪市石渠村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。由于家境贫寒，他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岁讨饭，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岁放牛，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岁帮工。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680" y="2134676"/>
            <a:ext cx="5119423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1949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日，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18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的鲍寿根参加马涧区中队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1951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月选调到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空军长春第一航校学飞行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，是中国的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第三批飞行员。</a:t>
            </a:r>
            <a:endParaRPr lang="zh-CN" altLang="zh-CN" sz="2000" b="1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56" name="Picture 8" descr="查看源图像"/>
          <p:cNvPicPr>
            <a:picLocks noChangeAspect="1" noChangeArrowheads="1"/>
          </p:cNvPicPr>
          <p:nvPr/>
        </p:nvPicPr>
        <p:blipFill rotWithShape="1">
          <a:blip r:embed="rId10"/>
          <a:srcRect l="22077" r="24281"/>
          <a:stretch>
            <a:fillRect/>
          </a:stretch>
        </p:blipFill>
        <p:spPr bwMode="auto">
          <a:xfrm>
            <a:off x="8172400" y="4125789"/>
            <a:ext cx="802409" cy="8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588224" y="3435846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884160" y="2931795"/>
            <a:ext cx="431800" cy="21590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1"/>
          </p:cNvCxnSpPr>
          <p:nvPr/>
        </p:nvCxnSpPr>
        <p:spPr>
          <a:xfrm flipH="1">
            <a:off x="7020560" y="3039745"/>
            <a:ext cx="863600" cy="39624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2206923"/>
            <a:ext cx="9144000" cy="29317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71" y="509880"/>
            <a:ext cx="4074464" cy="4567620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2641" y="679850"/>
            <a:ext cx="64807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长春</a:t>
            </a:r>
            <a:endParaRPr lang="zh-CN" altLang="en-US" sz="1600" dirty="0"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03848" y="4567374"/>
            <a:ext cx="64807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兰溪</a:t>
            </a:r>
            <a:endParaRPr lang="zh-CN" altLang="en-US" sz="1600" dirty="0"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68059" y="2524561"/>
            <a:ext cx="100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i="1" dirty="0">
                <a:solidFill>
                  <a:srgbClr val="C0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朝鲜半岛</a:t>
            </a:r>
            <a:endParaRPr lang="zh-CN" altLang="en-US" sz="1600" i="1" dirty="0">
              <a:solidFill>
                <a:srgbClr val="C00000"/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407059" y="915566"/>
            <a:ext cx="1226605" cy="37294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428975" y="1342631"/>
            <a:ext cx="1135960" cy="901182"/>
            <a:chOff x="4428975" y="1342631"/>
            <a:chExt cx="1135960" cy="901182"/>
          </a:xfrm>
        </p:grpSpPr>
        <p:pic>
          <p:nvPicPr>
            <p:cNvPr id="4102" name="Picture 6" descr="查看源图像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007" y="1523945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查看源图像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975" y="1658001"/>
              <a:ext cx="585812" cy="5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查看源图像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871" y="1342631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文本框 29"/>
          <p:cNvSpPr txBox="1"/>
          <p:nvPr/>
        </p:nvSpPr>
        <p:spPr>
          <a:xfrm>
            <a:off x="3651525" y="2785443"/>
            <a:ext cx="1094991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i="1" dirty="0">
                <a:latin typeface="Cataneo BT" panose="03020802040502060804" pitchFamily="66" charset="0"/>
                <a:ea typeface="汉仪程行简" panose="00020600040101010101" pitchFamily="18" charset="-122"/>
              </a:rPr>
              <a:t>1688.5km</a:t>
            </a:r>
            <a:endParaRPr lang="zh-CN" altLang="en-US" sz="1400" i="1" dirty="0">
              <a:latin typeface="Cataneo BT" panose="03020802040502060804" pitchFamily="66" charset="0"/>
              <a:ea typeface="汉仪程行简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9552" y="1131723"/>
            <a:ext cx="4896544" cy="3853815"/>
          </a:xfrm>
          <a:prstGeom prst="rect">
            <a:avLst/>
          </a:prstGeom>
          <a:solidFill>
            <a:srgbClr val="FCE8E1">
              <a:alpha val="89804"/>
            </a:srgbClr>
          </a:solidFill>
          <a:effectLst>
            <a:outerShdw blurRad="203200" dist="279400" dir="7320000" sx="99000" sy="99000" algn="ctr" rotWithShape="0">
              <a:srgbClr val="000000">
                <a:alpha val="6000"/>
              </a:srgbClr>
            </a:outerShdw>
            <a:softEdge rad="63500"/>
          </a:effectLst>
        </p:spPr>
        <p:txBody>
          <a:bodyPr wrap="square">
            <a:spAutoFit/>
          </a:bodyPr>
          <a:lstStyle/>
          <a:p>
            <a:pPr indent="269240"/>
            <a:endParaRPr lang="en-US" altLang="zh-CN" sz="105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/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长春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一堂普通飞行原理课，别人一听就懂，作为文盲的鲍寿根却一问三不知。在飞行学习中，一些数据和公式要他去背熟记牢，他却连阿拉伯数字都写不好。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/>
            <a:endParaRPr lang="en-US" altLang="zh-CN" sz="1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/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刚好军委发出号召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全军向文化进军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，接着一个学习文化的运动在全军各部队展开。领导专门为鲍寿根配了个文化教员，天天为他开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小灶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，一个字一个字手把手教他。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他每日如饥似渴地学习文化知识，钻研航空理论，白天想不通就晚上接着想，躺在床上，一边想，一边用手指在身上画。</a:t>
            </a:r>
            <a:endParaRPr lang="zh-CN" altLang="zh-CN" sz="2000" b="1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1560" y="8337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学习飞行：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96432" y="4619432"/>
            <a:ext cx="100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1951</a:t>
            </a:r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年</a:t>
            </a:r>
            <a:endParaRPr lang="zh-CN" altLang="en-US" i="1" dirty="0">
              <a:solidFill>
                <a:schemeClr val="tx1">
                  <a:lumMod val="85000"/>
                  <a:lumOff val="15000"/>
                </a:schemeClr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59" b="89834" l="9216" r="90000">
                        <a14:foregroundMark x1="9216" y1="71577" x2="9216" y2="71577"/>
                        <a14:foregroundMark x1="9216" y1="71577" x2="9216" y2="7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043">
            <a:off x="6664601" y="2949722"/>
            <a:ext cx="2220124" cy="209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7167" y="1494850"/>
            <a:ext cx="3426686" cy="2922470"/>
          </a:xfrm>
          <a:prstGeom prst="rect">
            <a:avLst/>
          </a:prstGeom>
          <a:ln>
            <a:noFill/>
          </a:ln>
          <a:effectLst>
            <a:outerShdw blurRad="419100" dist="88900" dir="2340000" sx="99000" sy="99000" algn="ctr" rotWithShape="0">
              <a:srgbClr val="000000">
                <a:alpha val="46000"/>
              </a:srgbClr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323274" y="627419"/>
            <a:ext cx="4752523" cy="4469130"/>
          </a:xfrm>
          <a:prstGeom prst="rect">
            <a:avLst/>
          </a:prstGeom>
          <a:solidFill>
            <a:srgbClr val="FCE8E1">
              <a:alpha val="69804"/>
            </a:srgbClr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zh-CN" altLang="en-US" sz="105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endParaRPr lang="en-US" altLang="zh-CN" sz="105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一般学员由教员带飞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40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个起落，就可以独自操作飞机上天，而他由教员带飞了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70</a:t>
            </a:r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起落，依旧不能单飞。有人为他担心，说他一定会灰心丧气了。但是鲍寿根一声不吭，不皱一下眉，不叹一口气，埋头苦学技术。</a:t>
            </a:r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en-US" altLang="zh-CN" sz="1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i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1956</a:t>
            </a:r>
            <a:r>
              <a:rPr lang="zh-CN" altLang="en-US" sz="2000" i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，他在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27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次对空靶射击，命中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次。在大连举行了全空军空中打靶比赛中，鲍寿根一次射击命中十八发炮弹，被誉为“</a:t>
            </a:r>
            <a:r>
              <a:rPr lang="zh-CN" altLang="en-US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空中神炮手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”。上级当场宣布为他提前晋级晋衔，一个月后提升为飞行大队长。</a:t>
            </a:r>
            <a:endParaRPr lang="en-US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对话气泡: 椭圆形 3"/>
          <p:cNvSpPr/>
          <p:nvPr/>
        </p:nvSpPr>
        <p:spPr>
          <a:xfrm flipH="1">
            <a:off x="1043608" y="1419622"/>
            <a:ext cx="5976664" cy="1080120"/>
          </a:xfrm>
          <a:prstGeom prst="wedgeEllipseCallout">
            <a:avLst>
              <a:gd name="adj1" fmla="val -48194"/>
              <a:gd name="adj2" fmla="val 43303"/>
            </a:avLst>
          </a:prstGeom>
          <a:solidFill>
            <a:srgbClr val="FFBDBD"/>
          </a:solidFill>
          <a:ln>
            <a:solidFill>
              <a:srgbClr val="C0504D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b="1" kern="100" dirty="0">
                <a:solidFill>
                  <a:schemeClr val="accent2">
                    <a:lumMod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Times New Roman" panose="02020603050405020304" pitchFamily="18" charset="0"/>
              </a:rPr>
              <a:t>“困难最害怕脑和手的团结！”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7415" y="1112793"/>
            <a:ext cx="7704856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鲍寿根一个心思扑在飞行上，一个心思放在谋打胜仗上。他利用一切机会，锻炼自己眼看、心想、手动的一致性，从点滴做起，不断提高自己的协调能力。鲍寿根发现机场上的</a:t>
            </a:r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狗尾草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长得像</a:t>
            </a:r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拖靶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，于是他就采下来，插在图囊上，一有空就拿出小飞机模型对着狗尾巴草练习射击。</a:t>
            </a:r>
            <a:endParaRPr lang="zh-CN" altLang="en-US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3270" y="62736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狗尾巴草：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8198" name="Picture 6" descr="狗尾巴草图片素材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50" y="238"/>
            <a:ext cx="1230738" cy="11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查看源图像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6" y="2571966"/>
            <a:ext cx="2459333" cy="245933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  <a:softEdge rad="88900"/>
          </a:effectLst>
        </p:spPr>
      </p:pic>
      <p:pic>
        <p:nvPicPr>
          <p:cNvPr id="21" name="图片 20" descr="查看源图像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60" y="2382984"/>
            <a:ext cx="3816424" cy="1831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文本框 22"/>
          <p:cNvSpPr txBox="1"/>
          <p:nvPr/>
        </p:nvSpPr>
        <p:spPr>
          <a:xfrm>
            <a:off x="3267977" y="3924691"/>
            <a:ext cx="5207391" cy="769441"/>
          </a:xfrm>
          <a:prstGeom prst="rect">
            <a:avLst/>
          </a:prstGeom>
          <a:solidFill>
            <a:srgbClr val="FCE8E1">
              <a:alpha val="40000"/>
            </a:srgbClr>
          </a:solidFill>
        </p:spPr>
        <p:txBody>
          <a:bodyPr wrap="square">
            <a:spAutoFit/>
          </a:bodyPr>
          <a:lstStyle/>
          <a:p>
            <a:pPr indent="256540" algn="l"/>
            <a:r>
              <a:rPr lang="zh-CN" altLang="zh-CN" sz="16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拖靶</a:t>
            </a:r>
            <a:r>
              <a:rPr lang="en-US" altLang="zh-CN" sz="1600" b="1" kern="100" dirty="0">
                <a:solidFill>
                  <a:srgbClr val="80808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solidFill>
                  <a:srgbClr val="80808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是用有人或无人驾驶飞机在空中拖带的一种无动力靶标。它用来模拟飞行器的特性，供部队训练、射击、校飞使用，或用来测试武备系统的性能。</a:t>
            </a:r>
            <a:endParaRPr lang="zh-CN" altLang="zh-CN" sz="16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544" y="833738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“比武”切磋：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70" y="2250927"/>
            <a:ext cx="3702496" cy="27526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83568" y="1262774"/>
            <a:ext cx="7560840" cy="1630045"/>
          </a:xfrm>
          <a:prstGeom prst="rect">
            <a:avLst/>
          </a:prstGeom>
          <a:solidFill>
            <a:srgbClr val="FEF7F0">
              <a:alpha val="5098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成名之后，他依旧谦虚好学，一次他到兄弟部队传授经验，素有“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铁杆僚机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en-US" altLang="zh-CN" sz="2000" kern="100" baseline="30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之称的知名飞行员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徐志远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约他“切磋”。鲍寿根欣然应战。没想到“空中神炮手”竟然败给了“铁杆僚机”。鲍寿根一点都不气馁，他虚心向徐志远求教，改进自己的飞行和射击动作。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560" y="4521626"/>
            <a:ext cx="7704856" cy="523220"/>
          </a:xfrm>
          <a:prstGeom prst="rect">
            <a:avLst/>
          </a:prstGeom>
          <a:solidFill>
            <a:srgbClr val="FCE8E1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1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1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僚机</a:t>
            </a:r>
            <a:r>
              <a:rPr lang="zh-CN" altLang="zh-CN" sz="1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是编队飞行中跟随长机执行任务的飞机。僚机应保持在编队中规定的位置，观察空中情况，执行长机的命令</a:t>
            </a:r>
            <a:r>
              <a:rPr lang="zh-CN" altLang="en-US" sz="1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dirty="0"/>
          </a:p>
        </p:txBody>
      </p:sp>
      <p:sp>
        <p:nvSpPr>
          <p:cNvPr id="17" name="对话气泡: 椭圆形 16"/>
          <p:cNvSpPr/>
          <p:nvPr/>
        </p:nvSpPr>
        <p:spPr>
          <a:xfrm flipH="1">
            <a:off x="683568" y="2309706"/>
            <a:ext cx="6840760" cy="1127514"/>
          </a:xfrm>
          <a:prstGeom prst="wedgeEllipseCallout">
            <a:avLst>
              <a:gd name="adj1" fmla="val -48194"/>
              <a:gd name="adj2" fmla="val 43303"/>
            </a:avLst>
          </a:prstGeom>
          <a:solidFill>
            <a:srgbClr val="FFBDBD"/>
          </a:solidFill>
          <a:ln>
            <a:solidFill>
              <a:srgbClr val="C0504D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spc="-150" dirty="0">
                <a:solidFill>
                  <a:schemeClr val="accent2">
                    <a:lumMod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Times New Roman" panose="02020603050405020304" pitchFamily="18" charset="0"/>
              </a:rPr>
              <a:t>     “一个人的本事再大，只顶一个人用；大家的本事都过硬了，才能大胜仗。”</a:t>
            </a:r>
            <a:endParaRPr lang="zh-CN" altLang="en-US" sz="2000" b="1" kern="100" spc="-150" dirty="0">
              <a:solidFill>
                <a:schemeClr val="accent2">
                  <a:lumMod val="50000"/>
                </a:scheme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3119" y="73277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功成名就：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87107" y="1238474"/>
            <a:ext cx="3456384" cy="3616579"/>
            <a:chOff x="2987824" y="950512"/>
            <a:chExt cx="2264569" cy="2522397"/>
          </a:xfrm>
        </p:grpSpPr>
        <p:grpSp>
          <p:nvGrpSpPr>
            <p:cNvPr id="17" name="组合 16"/>
            <p:cNvGrpSpPr/>
            <p:nvPr/>
          </p:nvGrpSpPr>
          <p:grpSpPr>
            <a:xfrm>
              <a:off x="2987824" y="950512"/>
              <a:ext cx="2264569" cy="2522397"/>
              <a:chOff x="6675732" y="2599664"/>
              <a:chExt cx="2264569" cy="2522397"/>
            </a:xfrm>
          </p:grpSpPr>
          <p:pic>
            <p:nvPicPr>
              <p:cNvPr id="18" name="Picture 2" descr="查看源图像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37" t="67818" r="22102" b="10111"/>
              <a:stretch>
                <a:fillRect/>
              </a:stretch>
            </p:blipFill>
            <p:spPr bwMode="auto">
              <a:xfrm>
                <a:off x="6675732" y="2599664"/>
                <a:ext cx="2264569" cy="2522397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2000" sy="102000" algn="ctr" rotWithShape="0">
                  <a:srgbClr val="000000">
                    <a:alpha val="11000"/>
                  </a:srgbClr>
                </a:outerShdw>
                <a:softEdge rad="1016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查看源图像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615" b="90000" l="2308" r="97308">
                            <a14:foregroundMark x1="53846" y1="32308" x2="53846" y2="32308"/>
                            <a14:foregroundMark x1="50385" y1="31538" x2="80385" y2="31154"/>
                            <a14:foregroundMark x1="93077" y1="32308" x2="93077" y2="32308"/>
                            <a14:foregroundMark x1="90769" y1="31538" x2="97308" y2="31538"/>
                            <a14:foregroundMark x1="2692" y1="32692" x2="7692" y2="32692"/>
                            <a14:foregroundMark x1="49615" y1="9615" x2="49615" y2="9615"/>
                            <a14:foregroundMark x1="50385" y1="10385" x2="50385" y2="103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25386">
                <a:off x="7964798" y="3961937"/>
                <a:ext cx="388054" cy="388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查看源图像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615" b="90000" l="2308" r="97308">
                            <a14:foregroundMark x1="53846" y1="32308" x2="53846" y2="32308"/>
                            <a14:foregroundMark x1="50385" y1="31538" x2="80385" y2="31154"/>
                            <a14:foregroundMark x1="93077" y1="32308" x2="93077" y2="32308"/>
                            <a14:foregroundMark x1="90769" y1="31538" x2="97308" y2="31538"/>
                            <a14:foregroundMark x1="2692" y1="32692" x2="7692" y2="32692"/>
                            <a14:foregroundMark x1="49615" y1="9615" x2="49615" y2="9615"/>
                            <a14:foregroundMark x1="50385" y1="10385" x2="50385" y2="103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772516">
                <a:off x="7549256" y="3510980"/>
                <a:ext cx="388054" cy="388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3270098" y="2028375"/>
              <a:ext cx="333614" cy="3219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闽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23271" y="1238244"/>
            <a:ext cx="4852986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1963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年，鲍寿根所在飞行团奉命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入闽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（福建）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作战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训练。鲍寿根第一次起飞，国民党的地面指挥员就在话筒里喊：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i="1" u="sng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中共空中神炮手鲍寿根起飞了，我机立即返航。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事实证明，敌人一听到鲍寿根就吓跑了。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5899" y="3176018"/>
            <a:ext cx="4852986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鲍寿根先后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立功、受奖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次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，先后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次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受到毛泽东、刘少奇、周恩来、朱德接见。而他始终保持谦虚谨慎，平易近人。他说：“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我是帮工出身，要不是共产党救了我，我哪有今天！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人物故事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544" y="833738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“烈士暮年”，壮心不已：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48" b="74602" l="18546" r="71855">
                        <a14:foregroundMark x1="37500" y1="23376" x2="34763" y2="16575"/>
                        <a14:foregroundMark x1="32230" y1="24081" x2="41993" y2="15809"/>
                        <a14:foregroundMark x1="41993" y1="15809" x2="45180" y2="16452"/>
                        <a14:foregroundMark x1="33946" y1="14491" x2="66667" y2="15441"/>
                        <a14:foregroundMark x1="66667" y1="15441" x2="66667" y2="15441"/>
                        <a14:foregroundMark x1="33088" y1="15931" x2="67974" y2="17708"/>
                        <a14:foregroundMark x1="36642" y1="16268" x2="60784" y2="18811"/>
                        <a14:foregroundMark x1="60784" y1="18811" x2="51389" y2="19240"/>
                        <a14:foregroundMark x1="36969" y1="15257" x2="25858" y2="32077"/>
                        <a14:foregroundMark x1="25858" y1="32077" x2="25286" y2="35907"/>
                        <a14:foregroundMark x1="27369" y1="32659" x2="29003" y2="28922"/>
                        <a14:foregroundMark x1="31904" y1="20159" x2="32925" y2="13235"/>
                        <a14:foregroundMark x1="30801" y1="16667" x2="27002" y2="21538"/>
                        <a14:foregroundMark x1="26307" y1="16023" x2="32598" y2="15839"/>
                        <a14:foregroundMark x1="36560" y1="20741" x2="36356" y2="10600"/>
                        <a14:foregroundMark x1="36356" y1="10600" x2="43423" y2="16667"/>
                        <a14:foregroundMark x1="28922" y1="15748" x2="41217" y2="15074"/>
                        <a14:foregroundMark x1="29412" y1="12439" x2="39951" y2="13817"/>
                        <a14:foregroundMark x1="35989" y1="18382" x2="30065" y2="49295"/>
                        <a14:foregroundMark x1="30065" y1="49295" x2="32353" y2="58395"/>
                        <a14:foregroundMark x1="27165" y1="63174" x2="49551" y2="66452"/>
                        <a14:foregroundMark x1="64910" y1="62653" x2="62459" y2="68750"/>
                        <a14:foregroundMark x1="66708" y1="62071" x2="67565" y2="71661"/>
                        <a14:foregroundMark x1="61560" y1="70772" x2="31740" y2="69485"/>
                        <a14:foregroundMark x1="26185" y1="71109" x2="24346" y2="61336"/>
                        <a14:foregroundMark x1="24346" y1="61336" x2="25286" y2="58364"/>
                        <a14:foregroundMark x1="24346" y1="18995" x2="21160" y2="41391"/>
                        <a14:foregroundMark x1="21160" y1="41391" x2="21160" y2="41391"/>
                        <a14:foregroundMark x1="28268" y1="14430" x2="30474" y2="9896"/>
                        <a14:foregroundMark x1="35662" y1="9743" x2="55229" y2="11336"/>
                        <a14:foregroundMark x1="55310" y1="11795" x2="68750" y2="12071"/>
                        <a14:foregroundMark x1="70016" y1="13450" x2="70466" y2="22089"/>
                        <a14:foregroundMark x1="46405" y1="15012" x2="48897" y2="26164"/>
                        <a14:foregroundMark x1="48366" y1="18260" x2="48039" y2="35600"/>
                        <a14:foregroundMark x1="48039" y1="35600" x2="48039" y2="35600"/>
                        <a14:foregroundMark x1="54003" y1="19332" x2="39093" y2="36244"/>
                        <a14:foregroundMark x1="39093" y1="36244" x2="39093" y2="36244"/>
                        <a14:foregroundMark x1="37990" y1="29688" x2="56495" y2="38174"/>
                        <a14:foregroundMark x1="50123" y1="45527" x2="43954" y2="45619"/>
                        <a14:foregroundMark x1="31536" y1="38235" x2="21160" y2="58915"/>
                        <a14:foregroundMark x1="21160" y1="58915" x2="21242" y2="59589"/>
                        <a14:foregroundMark x1="20915" y1="43045" x2="20629" y2="63082"/>
                        <a14:foregroundMark x1="27696" y1="72549" x2="47181" y2="74602"/>
                        <a14:foregroundMark x1="52410" y1="74357" x2="62745" y2="73315"/>
                        <a14:foregroundMark x1="53268" y1="74203" x2="44199" y2="73070"/>
                        <a14:foregroundMark x1="63766" y1="29136" x2="71855" y2="41238"/>
                        <a14:foregroundMark x1="68750" y1="54657" x2="68137" y2="62316"/>
                        <a14:foregroundMark x1="68668" y1="63542" x2="70384" y2="63725"/>
                        <a14:foregroundMark x1="68873" y1="69026" x2="69077" y2="71170"/>
                        <a14:foregroundMark x1="66054" y1="73468" x2="70629" y2="73468"/>
                        <a14:foregroundMark x1="27819" y1="12102" x2="29453" y2="8548"/>
                        <a14:foregroundMark x1="28840" y1="11857" x2="25327" y2="9406"/>
                        <a14:foregroundMark x1="20057" y1="62500" x2="20792" y2="65686"/>
                        <a14:foregroundMark x1="66422" y1="73744" x2="59559" y2="74571"/>
                        <a14:foregroundMark x1="19363" y1="60968" x2="18832" y2="63542"/>
                        <a14:foregroundMark x1="19077" y1="60325" x2="18546" y2="68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5200" r="25463" b="23331"/>
          <a:stretch>
            <a:fillRect/>
          </a:stretch>
        </p:blipFill>
        <p:spPr bwMode="auto">
          <a:xfrm rot="21404335">
            <a:off x="6763032" y="1550394"/>
            <a:ext cx="2170664" cy="367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83568" y="1487747"/>
            <a:ext cx="6336704" cy="2676525"/>
          </a:xfrm>
          <a:prstGeom prst="rect">
            <a:avLst/>
          </a:prstGeom>
          <a:solidFill>
            <a:srgbClr val="FEF7F0">
              <a:alpha val="50196"/>
            </a:srgbClr>
          </a:solidFill>
        </p:spPr>
        <p:txBody>
          <a:bodyPr wrap="square">
            <a:spAutoFit/>
          </a:bodyPr>
          <a:lstStyle/>
          <a:p>
            <a:pPr indent="269240" algn="l"/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文革期间，鲍寿根被下放到陕西宝鸡“五七”干校去种田、喂猪、放羊。重返部队后，鲍寿根继续坚持飞行，他曾对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北京军区空军司令员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刘玉堤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说：“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我要争一口气，只要我活着，我还是要飞行。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但是，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1977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日，鲍寿根在山西永济带飞高难度动作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乌比斯反螺旋</a:t>
            </a: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时因飞机失事而壮烈牺牲，时年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46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思考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50492"/>
            <a:ext cx="3520667" cy="28658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62" y="2107684"/>
            <a:ext cx="4251963" cy="28658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59" b="89834" l="9216" r="90000">
                        <a14:foregroundMark x1="9216" y1="71577" x2="9216" y2="71577"/>
                        <a14:foregroundMark x1="9216" y1="71577" x2="9216" y2="7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043">
            <a:off x="5675639" y="1083226"/>
            <a:ext cx="1901105" cy="179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对话气泡: 圆角矩形 1"/>
          <p:cNvSpPr/>
          <p:nvPr/>
        </p:nvSpPr>
        <p:spPr>
          <a:xfrm>
            <a:off x="764589" y="829651"/>
            <a:ext cx="4711360" cy="1405296"/>
          </a:xfrm>
          <a:prstGeom prst="wedgeRoundRectCallout">
            <a:avLst>
              <a:gd name="adj1" fmla="val 58875"/>
              <a:gd name="adj2" fmla="val 17963"/>
              <a:gd name="adj3" fmla="val 16667"/>
            </a:avLst>
          </a:prstGeom>
          <a:solidFill>
            <a:srgbClr val="FCE8E1">
              <a:alpha val="8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9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是什么</a:t>
            </a:r>
            <a:endParaRPr lang="en-US" altLang="zh-CN" sz="19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9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支撑着鲍寿根这样一位“文盲”，</a:t>
            </a:r>
            <a:endParaRPr lang="en-US" altLang="zh-CN" sz="19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9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克服重重困难，成功学习如此复杂的知识，</a:t>
            </a:r>
            <a:endParaRPr lang="en-US" altLang="zh-CN" sz="19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9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并且成为一位“空中神炮手”的？</a:t>
            </a:r>
            <a:endParaRPr lang="zh-CN" altLang="en-US" sz="19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思考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11560" y="916329"/>
            <a:ext cx="52046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答案：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6592" y="1419622"/>
            <a:ext cx="4693444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刻苦学习，好学上进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的精神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虚心的品格，学无止境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对飞行事业的热爱；</a:t>
            </a:r>
            <a:endParaRPr lang="en-US" altLang="zh-CN" sz="2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en-US" altLang="zh-CN" sz="2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……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3895" y="4139565"/>
            <a:ext cx="54794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zh-CN" altLang="zh-CN" sz="2400" b="1" kern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最重要的——</a:t>
            </a:r>
            <a:r>
              <a:rPr lang="zh-CN" altLang="en-US" sz="2400" b="1" kern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他宝贵的</a:t>
            </a:r>
            <a:r>
              <a:rPr lang="zh-CN" altLang="zh-CN" sz="2800" b="1" kern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爱国精神</a:t>
            </a:r>
            <a:endParaRPr lang="zh-CN" altLang="zh-CN" sz="2800" b="1" kern="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452" l="9219" r="90000">
                        <a14:foregroundMark x1="55625" y1="25714" x2="55625" y2="25714"/>
                        <a14:foregroundMark x1="42344" y1="28095" x2="51875" y2="34643"/>
                        <a14:foregroundMark x1="53438" y1="32857" x2="50000" y2="35952"/>
                        <a14:foregroundMark x1="60469" y1="30714" x2="48750" y2="33095"/>
                        <a14:foregroundMark x1="53750" y1="32857" x2="47188" y2="30714"/>
                        <a14:foregroundMark x1="64375" y1="30595" x2="52031" y2="31190"/>
                        <a14:foregroundMark x1="64844" y1="28810" x2="38281" y2="47381"/>
                        <a14:foregroundMark x1="38281" y1="47381" x2="52500" y2="37619"/>
                        <a14:foregroundMark x1="38281" y1="40238" x2="47031" y2="30000"/>
                        <a14:foregroundMark x1="47031" y1="39405" x2="65000" y2="29405"/>
                        <a14:foregroundMark x1="42656" y1="37500" x2="65313" y2="26667"/>
                        <a14:foregroundMark x1="48281" y1="27857" x2="70313" y2="34762"/>
                        <a14:foregroundMark x1="55625" y1="25833" x2="79375" y2="43810"/>
                        <a14:foregroundMark x1="68750" y1="26190" x2="80938" y2="42738"/>
                        <a14:foregroundMark x1="75313" y1="30595" x2="77500" y2="61071"/>
                        <a14:foregroundMark x1="77500" y1="61071" x2="76875" y2="62619"/>
                        <a14:foregroundMark x1="83906" y1="50952" x2="81875" y2="59524"/>
                        <a14:foregroundMark x1="82188" y1="49524" x2="82188" y2="57143"/>
                        <a14:foregroundMark x1="82500" y1="50833" x2="78125" y2="30000"/>
                        <a14:foregroundMark x1="78750" y1="39048" x2="52188" y2="20952"/>
                        <a14:foregroundMark x1="54063" y1="21548" x2="30000" y2="32143"/>
                        <a14:foregroundMark x1="34688" y1="23690" x2="22188" y2="38690"/>
                        <a14:foregroundMark x1="28125" y1="28452" x2="21250" y2="54405"/>
                        <a14:foregroundMark x1="21250" y1="54405" x2="22813" y2="56190"/>
                        <a14:foregroundMark x1="27187" y1="44048" x2="36406" y2="63333"/>
                        <a14:foregroundMark x1="75313" y1="21071" x2="77813" y2="23214"/>
                        <a14:foregroundMark x1="57188" y1="55833" x2="53281" y2="81786"/>
                        <a14:foregroundMark x1="60781" y1="84881" x2="66406" y2="81190"/>
                        <a14:foregroundMark x1="70000" y1="76429" x2="73750" y2="74881"/>
                        <a14:foregroundMark x1="65313" y1="84524" x2="62813" y2="91667"/>
                        <a14:foregroundMark x1="68281" y1="80476" x2="68438" y2="77262"/>
                        <a14:foregroundMark x1="59688" y1="90476" x2="64531" y2="96429"/>
                        <a14:foregroundMark x1="65313" y1="93929" x2="71875" y2="94643"/>
                        <a14:foregroundMark x1="62969" y1="95476" x2="56719" y2="97619"/>
                        <a14:foregroundMark x1="50938" y1="96905" x2="26563" y2="98571"/>
                        <a14:foregroundMark x1="27031" y1="94524" x2="20000" y2="95595"/>
                        <a14:foregroundMark x1="22813" y1="92024" x2="17969" y2="94167"/>
                        <a14:foregroundMark x1="29844" y1="93929" x2="16406" y2="94048"/>
                        <a14:foregroundMark x1="23750" y1="91429" x2="15625" y2="95000"/>
                        <a14:foregroundMark x1="23125" y1="92857" x2="15625" y2="91071"/>
                        <a14:foregroundMark x1="18750" y1="96429" x2="24688" y2="90714"/>
                        <a14:foregroundMark x1="21094" y1="91071" x2="34219" y2="88095"/>
                        <a14:foregroundMark x1="61719" y1="94881" x2="76094" y2="95714"/>
                        <a14:foregroundMark x1="61719" y1="97500" x2="72344" y2="97024"/>
                        <a14:foregroundMark x1="73594" y1="96429" x2="76250" y2="95476"/>
                        <a14:foregroundMark x1="76563" y1="93571" x2="77656" y2="92500"/>
                        <a14:foregroundMark x1="71250" y1="94881" x2="80625" y2="94167"/>
                        <a14:foregroundMark x1="23125" y1="96071" x2="14688" y2="96429"/>
                        <a14:foregroundMark x1="15937" y1="96429" x2="9219" y2="95357"/>
                        <a14:foregroundMark x1="19688" y1="95833" x2="12500" y2="93571"/>
                        <a14:foregroundMark x1="71250" y1="92381" x2="73281" y2="90476"/>
                        <a14:foregroundMark x1="19688" y1="30952" x2="19688" y2="34048"/>
                        <a14:foregroundMark x1="22188" y1="30952" x2="18125" y2="37143"/>
                        <a14:foregroundMark x1="21719" y1="30595" x2="17969" y2="40238"/>
                        <a14:foregroundMark x1="17188" y1="38333" x2="17188" y2="50000"/>
                        <a14:foregroundMark x1="15000" y1="46190" x2="23750" y2="55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78" y="3075081"/>
            <a:ext cx="1352593" cy="1775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时代背景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7544" y="833738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抗美援朝：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490" y="2289422"/>
            <a:ext cx="1828910" cy="258162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2289422"/>
            <a:ext cx="1828910" cy="25788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6995" y="2289422"/>
            <a:ext cx="1718725" cy="257883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7544" y="1296502"/>
            <a:ext cx="7848872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语文课本中四年级下册《黄继光》、五年级下《青山处处埋忠骨》，都涉及到了相关背景。在近几年来上映的如《长津湖》等抗美援朝的电影也加深了大家对这次意义特殊的战争的认识。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0422" y="1748831"/>
            <a:ext cx="4281872" cy="240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92551" y="1748831"/>
            <a:ext cx="4297264" cy="240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3528" y="1144905"/>
            <a:ext cx="2232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-15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你认识这架飞机吗？</a:t>
            </a:r>
            <a:endParaRPr lang="zh-CN" altLang="en-US" sz="2000" spc="-15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8452" l="9219" r="90000">
                        <a14:foregroundMark x1="55625" y1="25714" x2="55625" y2="25714"/>
                        <a14:foregroundMark x1="42344" y1="28095" x2="51875" y2="34643"/>
                        <a14:foregroundMark x1="53438" y1="32857" x2="50000" y2="35952"/>
                        <a14:foregroundMark x1="60469" y1="30714" x2="48750" y2="33095"/>
                        <a14:foregroundMark x1="53750" y1="32857" x2="47188" y2="30714"/>
                        <a14:foregroundMark x1="64375" y1="30595" x2="52031" y2="31190"/>
                        <a14:foregroundMark x1="64844" y1="28810" x2="38281" y2="47381"/>
                        <a14:foregroundMark x1="38281" y1="47381" x2="52500" y2="37619"/>
                        <a14:foregroundMark x1="38281" y1="40238" x2="47031" y2="30000"/>
                        <a14:foregroundMark x1="47031" y1="39405" x2="65000" y2="29405"/>
                        <a14:foregroundMark x1="42656" y1="37500" x2="65313" y2="26667"/>
                        <a14:foregroundMark x1="48281" y1="27857" x2="70313" y2="34762"/>
                        <a14:foregroundMark x1="55625" y1="25833" x2="79375" y2="43810"/>
                        <a14:foregroundMark x1="68750" y1="26190" x2="80938" y2="42738"/>
                        <a14:foregroundMark x1="75313" y1="30595" x2="77500" y2="61071"/>
                        <a14:foregroundMark x1="77500" y1="61071" x2="76875" y2="62619"/>
                        <a14:foregroundMark x1="83906" y1="50952" x2="81875" y2="59524"/>
                        <a14:foregroundMark x1="82188" y1="49524" x2="82188" y2="57143"/>
                        <a14:foregroundMark x1="82500" y1="50833" x2="78125" y2="30000"/>
                        <a14:foregroundMark x1="78750" y1="39048" x2="52188" y2="20952"/>
                        <a14:foregroundMark x1="54063" y1="21548" x2="30000" y2="32143"/>
                        <a14:foregroundMark x1="34688" y1="23690" x2="22188" y2="38690"/>
                        <a14:foregroundMark x1="28125" y1="28452" x2="21250" y2="54405"/>
                        <a14:foregroundMark x1="21250" y1="54405" x2="22813" y2="56190"/>
                        <a14:foregroundMark x1="27187" y1="44048" x2="36406" y2="63333"/>
                        <a14:foregroundMark x1="75313" y1="21071" x2="77813" y2="23214"/>
                        <a14:foregroundMark x1="57188" y1="55833" x2="53281" y2="81786"/>
                        <a14:foregroundMark x1="60781" y1="84881" x2="66406" y2="81190"/>
                        <a14:foregroundMark x1="70000" y1="76429" x2="73750" y2="74881"/>
                        <a14:foregroundMark x1="65313" y1="84524" x2="62813" y2="91667"/>
                        <a14:foregroundMark x1="68281" y1="80476" x2="68438" y2="77262"/>
                        <a14:foregroundMark x1="59688" y1="90476" x2="64531" y2="96429"/>
                        <a14:foregroundMark x1="65313" y1="93929" x2="71875" y2="94643"/>
                        <a14:foregroundMark x1="62969" y1="95476" x2="56719" y2="97619"/>
                        <a14:foregroundMark x1="50938" y1="96905" x2="26563" y2="98571"/>
                        <a14:foregroundMark x1="27031" y1="94524" x2="20000" y2="95595"/>
                        <a14:foregroundMark x1="22813" y1="92024" x2="17969" y2="94167"/>
                        <a14:foregroundMark x1="29844" y1="93929" x2="16406" y2="94048"/>
                        <a14:foregroundMark x1="23750" y1="91429" x2="15625" y2="95000"/>
                        <a14:foregroundMark x1="23125" y1="92857" x2="15625" y2="91071"/>
                        <a14:foregroundMark x1="18750" y1="96429" x2="24688" y2="90714"/>
                        <a14:foregroundMark x1="21094" y1="91071" x2="34219" y2="88095"/>
                        <a14:foregroundMark x1="61719" y1="94881" x2="76094" y2="95714"/>
                        <a14:foregroundMark x1="61719" y1="97500" x2="72344" y2="97024"/>
                        <a14:foregroundMark x1="73594" y1="96429" x2="76250" y2="95476"/>
                        <a14:foregroundMark x1="76563" y1="93571" x2="77656" y2="92500"/>
                        <a14:foregroundMark x1="71250" y1="94881" x2="80625" y2="94167"/>
                        <a14:foregroundMark x1="23125" y1="96071" x2="14688" y2="96429"/>
                        <a14:foregroundMark x1="15937" y1="96429" x2="9219" y2="95357"/>
                        <a14:foregroundMark x1="19688" y1="95833" x2="12500" y2="93571"/>
                        <a14:foregroundMark x1="71250" y1="92381" x2="73281" y2="90476"/>
                        <a14:foregroundMark x1="19688" y1="30952" x2="19688" y2="34048"/>
                        <a14:foregroundMark x1="22188" y1="30952" x2="18125" y2="37143"/>
                        <a14:foregroundMark x1="21719" y1="30595" x2="17969" y2="40238"/>
                        <a14:foregroundMark x1="17188" y1="38333" x2="17188" y2="50000"/>
                        <a14:foregroundMark x1="15000" y1="46190" x2="23750" y2="55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34" y="51469"/>
            <a:ext cx="1242866" cy="1631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时代背景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04048" y="4816475"/>
            <a:ext cx="5472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hlinkClick r:id="rId8"/>
              </a:rPr>
              <a:t>电影《长津湖》战斗场面之一_哔哩哔哩_bilibili</a:t>
            </a:r>
            <a:r>
              <a:rPr lang="zh-CN" altLang="zh-CN" sz="1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24269"/>
            <a:ext cx="3785617" cy="2523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本框 12"/>
          <p:cNvSpPr txBox="1"/>
          <p:nvPr/>
        </p:nvSpPr>
        <p:spPr>
          <a:xfrm>
            <a:off x="395536" y="964709"/>
            <a:ext cx="7920877" cy="1722120"/>
          </a:xfrm>
          <a:prstGeom prst="rect">
            <a:avLst/>
          </a:prstGeom>
          <a:solidFill>
            <a:srgbClr val="FEF7F0">
              <a:alpha val="50980"/>
            </a:srgbClr>
          </a:solidFill>
        </p:spPr>
        <p:txBody>
          <a:bodyPr wrap="square">
            <a:spAutoFit/>
          </a:bodyPr>
          <a:lstStyle/>
          <a:p>
            <a:pPr indent="269240" algn="l"/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朝鲜战争爆发在新中国成立之初，此时中国经历百年战乱摧残百废待兴，而作为世界最发达国家之一的美国，在军事科技上遥遥领先于中国。</a:t>
            </a:r>
            <a:endParaRPr lang="en-US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endParaRPr lang="en-US" altLang="zh-CN" sz="1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1950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月，朝鲜战争爆发；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月，中国志愿军入朝作战，美军派出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1100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多架飞机轰炸朝鲜北部铁路，切断志愿军补给，让我方补给军队和前方的战士吃尽苦头。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刚成立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周年没有任何实战经验的中国空军与美军交锋。</a:t>
            </a:r>
            <a:endParaRPr lang="zh-CN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3781" y="3291646"/>
            <a:ext cx="4824536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就是在这样的背景下，为了不让更多战友牺牲，鲍寿根进入空军学校学习飞行技能。这种报国的急切情感，和爱国的</a:t>
            </a:r>
            <a:r>
              <a:rPr lang="zh-CN" altLang="en-US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诚挚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热情，促使他努力学习。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启示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9805" y="661395"/>
            <a:ext cx="7272804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240" algn="l"/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鲍寿根传奇事迹的根本力量来源于他的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爱国情怀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。我们应当学习他的精神，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并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将爱国情怀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内化于心，外化于前进的动力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9240" algn="l"/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观看视频（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4:35-7:35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798" y="2040900"/>
            <a:ext cx="1735207" cy="3083608"/>
          </a:xfrm>
          <a:prstGeom prst="rect">
            <a:avLst/>
          </a:prstGeom>
        </p:spPr>
      </p:pic>
      <p:pic>
        <p:nvPicPr>
          <p:cNvPr id="14340" name="Picture 4">
            <a:hlinkClick r:id="rId9" tooltip="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5" y="2040890"/>
            <a:ext cx="407797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60529E83C2BEB9C46205D0B722A6B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771525"/>
            <a:ext cx="7362190" cy="428117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总结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总结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93" y="2354910"/>
            <a:ext cx="4823184" cy="27196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2" y="914995"/>
            <a:ext cx="4835996" cy="249309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/>
          <a:srcRect t="6752" b="10572"/>
          <a:stretch>
            <a:fillRect/>
          </a:stretch>
        </p:blipFill>
        <p:spPr>
          <a:xfrm>
            <a:off x="251460" y="784225"/>
            <a:ext cx="3795395" cy="4207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10"/>
          <a:srcRect t="26009"/>
          <a:stretch>
            <a:fillRect/>
          </a:stretch>
        </p:blipFill>
        <p:spPr>
          <a:xfrm>
            <a:off x="4211955" y="1491615"/>
            <a:ext cx="4392295" cy="3471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36512" y="2192463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3" y="193772"/>
            <a:ext cx="12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总结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93775" y="1275080"/>
            <a:ext cx="3730625" cy="3107690"/>
          </a:xfrm>
          <a:prstGeom prst="rect">
            <a:avLst/>
          </a:prstGeom>
          <a:solidFill>
            <a:srgbClr val="FEF7F0">
              <a:alpha val="50196"/>
            </a:srgbClr>
          </a:solidFill>
        </p:spPr>
        <p:txBody>
          <a:bodyPr wrap="square">
            <a:spAutoFit/>
          </a:bodyPr>
          <a:lstStyle/>
          <a:p>
            <a:pPr indent="269240" algn="l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希望大家大家平时也可以多多利用课余时间去游历红色景点，捕捉历史的细节，在细节之中挖掘并学习英烈们优秀的红色精神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699135"/>
            <a:ext cx="3369945" cy="547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276" b="95262" l="3325" r="94501">
                        <a14:foregroundMark x1="7801" y1="39255" x2="7801" y2="39255"/>
                        <a14:foregroundMark x1="7289" y1="39255" x2="7289" y2="39255"/>
                        <a14:foregroundMark x1="3325" y1="41455" x2="3325" y2="41455"/>
                        <a14:foregroundMark x1="3325" y1="41455" x2="3325" y2="41455"/>
                        <a14:foregroundMark x1="42967" y1="7783" x2="42967" y2="7783"/>
                        <a14:foregroundMark x1="41816" y1="7276" x2="41816" y2="7276"/>
                        <a14:foregroundMark x1="94629" y1="44501" x2="94246" y2="44332"/>
                        <a14:foregroundMark x1="22890" y1="95262" x2="22890" y2="95262"/>
                        <a14:backgroundMark x1="8056" y1="38071" x2="8056" y2="38071"/>
                        <a14:backgroundMark x1="8056" y1="38071" x2="8056" y2="38071"/>
                        <a14:backgroundMark x1="5627" y1="64467" x2="5627" y2="64467"/>
                        <a14:backgroundMark x1="4476" y1="73435" x2="4476" y2="73435"/>
                        <a14:backgroundMark x1="45652" y1="80711" x2="45652" y2="80711"/>
                        <a14:backgroundMark x1="95013" y1="52792" x2="95013" y2="52792"/>
                        <a14:backgroundMark x1="93350" y1="57868" x2="93350" y2="57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7117" y="1069461"/>
            <a:ext cx="4850371" cy="366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/Users/admin/AppData/Local/Temp/picturecompress_20211114181940/output_1.pngoutput_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628800" y="2067694"/>
            <a:ext cx="17306925" cy="3411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6512" y="2222157"/>
            <a:ext cx="9144000" cy="29317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4" t="7048"/>
          <a:stretch>
            <a:fillRect/>
          </a:stretch>
        </p:blipFill>
        <p:spPr>
          <a:xfrm flipH="1">
            <a:off x="-18916" y="4191326"/>
            <a:ext cx="3222763" cy="9626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6496" y="843558"/>
            <a:ext cx="1600200" cy="9619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backgroundRemoval t="1125" b="96375" l="1525" r="96569">
                        <a14:foregroundMark x1="76493" y1="74875" x2="76493" y2="74875"/>
                        <a14:foregroundMark x1="70267" y1="69625" x2="80051" y2="74500"/>
                        <a14:foregroundMark x1="91614" y1="71875" x2="92884" y2="71000"/>
                        <a14:foregroundMark x1="12071" y1="80625" x2="12071" y2="81625"/>
                        <a14:foregroundMark x1="4956" y1="74875" x2="4956" y2="74875"/>
                        <a14:foregroundMark x1="1525" y1="74125" x2="4956" y2="75250"/>
                        <a14:foregroundMark x1="36213" y1="94625" x2="43456" y2="96375"/>
                        <a14:foregroundMark x1="11817" y1="19750" x2="11817" y2="19750"/>
                        <a14:foregroundMark x1="70521" y1="6000" x2="70521" y2="6000"/>
                        <a14:foregroundMark x1="75858" y1="9625" x2="75858" y2="9625"/>
                        <a14:foregroundMark x1="96950" y1="39750" x2="96950" y2="39750"/>
                        <a14:foregroundMark x1="30368" y1="5375" x2="31893" y2="5125"/>
                        <a14:foregroundMark x1="42567" y1="2500" x2="42567" y2="2500"/>
                        <a14:foregroundMark x1="34307" y1="3500" x2="47522" y2="1125"/>
                        <a14:foregroundMark x1="48030" y1="40125" x2="48030" y2="40125"/>
                        <a14:foregroundMark x1="77382" y1="73250" x2="83990" y2="7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09" y="203241"/>
            <a:ext cx="333053" cy="33855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43576" y="176918"/>
            <a:ext cx="1553532" cy="383116"/>
            <a:chOff x="-2902532" y="2069663"/>
            <a:chExt cx="6106378" cy="15225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2638865" y="140350"/>
            <a:ext cx="112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红音乡传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369206"/>
            <a:ext cx="1440161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00" b="1" spc="-150" dirty="0">
                <a:latin typeface="方正姚体" panose="02010601030101010101" pitchFamily="2" charset="-122"/>
                <a:ea typeface="方正姚体" panose="02010601030101010101" pitchFamily="2" charset="-122"/>
              </a:rPr>
              <a:t>浙江师范大学数计学院红色教育实践团</a:t>
            </a:r>
            <a:endParaRPr lang="zh-CN" altLang="en-US" sz="700" b="1" spc="-15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07704" y="176918"/>
            <a:ext cx="0" cy="3786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590312" y="1708529"/>
            <a:ext cx="3963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谢谢大家</a:t>
            </a:r>
            <a:endParaRPr lang="zh-CN" altLang="en-US" sz="6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93536" y="1685352"/>
            <a:ext cx="3963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谢谢大家</a:t>
            </a:r>
            <a:endParaRPr lang="zh-CN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7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18975 -0.16327 " pathEditMode="relative" rAng="0" ptsTypes="AA">
                                      <p:cBhvr>
                                        <p:cTn id="14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81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20812" y="2184078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75755"/>
            <a:ext cx="2923852" cy="19484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2123728" y="622289"/>
            <a:ext cx="5760640" cy="2984500"/>
          </a:xfrm>
          <a:prstGeom prst="rect">
            <a:avLst/>
          </a:prstGeom>
          <a:solidFill>
            <a:srgbClr val="FEF7F0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CN" altLang="zh-CN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星宇体简" panose="00020600040101010101" pitchFamily="18" charset="-122"/>
                <a:ea typeface="汉仪星宇体简" panose="00020600040101010101" pitchFamily="18" charset="-122"/>
                <a:cs typeface="Times New Roman" panose="02020603050405020304" pitchFamily="18" charset="0"/>
              </a:rPr>
              <a:t>国之利器</a:t>
            </a:r>
            <a:r>
              <a:rPr lang="en-US" altLang="zh-CN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星宇体简" panose="00020600040101010101" pitchFamily="18" charset="-122"/>
                <a:ea typeface="汉仪星宇体简" panose="00020600040101010101" pitchFamily="18" charset="-122"/>
                <a:cs typeface="Times New Roman" panose="02020603050405020304" pitchFamily="18" charset="0"/>
              </a:rPr>
              <a:t>——</a:t>
            </a:r>
            <a:r>
              <a:rPr lang="zh-CN" altLang="zh-CN" sz="28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星宇体简" panose="00020600040101010101" pitchFamily="18" charset="-122"/>
                <a:ea typeface="汉仪星宇体简" panose="00020600040101010101" pitchFamily="18" charset="-122"/>
                <a:cs typeface="Times New Roman" panose="02020603050405020304" pitchFamily="18" charset="0"/>
              </a:rPr>
              <a:t>歼</a:t>
            </a:r>
            <a:r>
              <a:rPr lang="en-US" altLang="zh-CN" sz="28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星宇体简" panose="00020600040101010101" pitchFamily="18" charset="-122"/>
                <a:ea typeface="汉仪星宇体简" panose="00020600040101010101" pitchFamily="18" charset="-122"/>
                <a:cs typeface="Times New Roman" panose="02020603050405020304" pitchFamily="18" charset="0"/>
              </a:rPr>
              <a:t>-20</a:t>
            </a:r>
            <a:endParaRPr lang="en-US" altLang="zh-CN" sz="2800" b="1" spc="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星宇体简" panose="00020600040101010101" pitchFamily="18" charset="-122"/>
              <a:ea typeface="汉仪星宇体简" panose="00020600040101010101" pitchFamily="18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solidFill>
                  <a:srgbClr val="D8343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歼</a:t>
            </a:r>
            <a:r>
              <a:rPr lang="en-US" altLang="zh-CN" sz="2400" b="1" dirty="0">
                <a:solidFill>
                  <a:srgbClr val="D8343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是我国</a:t>
            </a:r>
            <a:r>
              <a:rPr lang="zh-CN" altLang="en-US" sz="20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首款五代机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他的服役可以说是我国战斗机领域打了一个翻身仗，让我国从一个战斗机领域落后的国家，一举超越欧洲各大强国，超越俄罗斯，开始有了和美国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F22</a:t>
            </a:r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F35</a:t>
            </a:r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叫板的战机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是名副其实的“</a:t>
            </a:r>
            <a:r>
              <a:rPr lang="zh-CN" altLang="en-US" sz="2000" b="1" dirty="0">
                <a:solidFill>
                  <a:srgbClr val="D8343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国之利器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0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9890" l="10000" r="90000">
                        <a14:foregroundMark x1="49219" y1="18785" x2="46094" y2="19448"/>
                        <a14:foregroundMark x1="48281" y1="17238" x2="56094" y2="16464"/>
                        <a14:foregroundMark x1="56250" y1="15028" x2="52969" y2="12155"/>
                        <a14:foregroundMark x1="53281" y1="15138" x2="62187" y2="23646"/>
                        <a14:foregroundMark x1="56406" y1="16133" x2="67344" y2="22320"/>
                        <a14:foregroundMark x1="64531" y1="22210" x2="58750" y2="34696"/>
                        <a14:foregroundMark x1="58750" y1="34696" x2="58750" y2="34696"/>
                        <a14:foregroundMark x1="55625" y1="28398" x2="40938" y2="28840"/>
                        <a14:foregroundMark x1="40938" y1="28840" x2="33594" y2="30939"/>
                        <a14:foregroundMark x1="50469" y1="18785" x2="38125" y2="15138"/>
                        <a14:foregroundMark x1="42188" y1="16464" x2="29688" y2="20994"/>
                        <a14:foregroundMark x1="29688" y1="20994" x2="25156" y2="31271"/>
                        <a14:foregroundMark x1="25313" y1="28177" x2="25000" y2="38122"/>
                        <a14:foregroundMark x1="25000" y1="38122" x2="25938" y2="40000"/>
                        <a14:foregroundMark x1="26719" y1="40000" x2="31406" y2="45083"/>
                        <a14:foregroundMark x1="27344" y1="39669" x2="29219" y2="42762"/>
                        <a14:foregroundMark x1="27344" y1="38785" x2="29219" y2="42873"/>
                        <a14:foregroundMark x1="26719" y1="37680" x2="28438" y2="43536"/>
                        <a14:foregroundMark x1="49844" y1="83978" x2="52656" y2="93591"/>
                        <a14:foregroundMark x1="55625" y1="83978" x2="56563" y2="99779"/>
                        <a14:foregroundMark x1="42765" y1="99479" x2="43281" y2="99890"/>
                        <a14:foregroundMark x1="36027" y1="86701" x2="31406" y2="91602"/>
                        <a14:foregroundMark x1="37631" y1="78528" x2="37188" y2="75580"/>
                        <a14:foregroundMark x1="37969" y1="80773" x2="37810" y2="79717"/>
                        <a14:foregroundMark x1="32500" y1="77901" x2="32031" y2="71050"/>
                        <a14:foregroundMark x1="54375" y1="40994" x2="54219" y2="40000"/>
                        <a14:foregroundMark x1="22188" y1="31160" x2="25000" y2="34917"/>
                        <a14:foregroundMark x1="23125" y1="34144" x2="23125" y2="34144"/>
                        <a14:foregroundMark x1="26094" y1="40221" x2="28594" y2="43978"/>
                        <a14:foregroundMark x1="23125" y1="42541" x2="30156" y2="45083"/>
                        <a14:foregroundMark x1="25625" y1="40884" x2="27656" y2="42541"/>
                        <a14:foregroundMark x1="23750" y1="30718" x2="24688" y2="29282"/>
                        <a14:foregroundMark x1="38125" y1="62541" x2="38125" y2="66851"/>
                        <a14:foregroundMark x1="37813" y1="69061" x2="38281" y2="71602"/>
                        <a14:foregroundMark x1="38125" y1="71381" x2="37969" y2="70718"/>
                        <a14:foregroundMark x1="41094" y1="53370" x2="40469" y2="56575"/>
                        <a14:foregroundMark x1="39844" y1="54917" x2="38750" y2="58674"/>
                        <a14:foregroundMark x1="41094" y1="54917" x2="43594" y2="51934"/>
                        <a14:foregroundMark x1="40781" y1="51934" x2="39063" y2="56243"/>
                        <a14:foregroundMark x1="41875" y1="52486" x2="44375" y2="51381"/>
                        <a14:foregroundMark x1="41875" y1="51381" x2="44063" y2="50497"/>
                        <a14:foregroundMark x1="40156" y1="88840" x2="40156" y2="89724"/>
                        <a14:foregroundMark x1="38750" y1="90829" x2="38750" y2="90166"/>
                        <a14:backgroundMark x1="43438" y1="90939" x2="43438" y2="96022"/>
                        <a14:backgroundMark x1="43594" y1="97017" x2="43750" y2="99448"/>
                        <a14:backgroundMark x1="32344" y1="79779" x2="32500" y2="86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92" y="2427314"/>
            <a:ext cx="1656184" cy="2341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8452" l="9219" r="90000">
                        <a14:foregroundMark x1="55625" y1="25714" x2="55625" y2="25714"/>
                        <a14:foregroundMark x1="42344" y1="28095" x2="51875" y2="34643"/>
                        <a14:foregroundMark x1="53438" y1="32857" x2="50000" y2="35952"/>
                        <a14:foregroundMark x1="60469" y1="30714" x2="48750" y2="33095"/>
                        <a14:foregroundMark x1="53750" y1="32857" x2="47188" y2="30714"/>
                        <a14:foregroundMark x1="64375" y1="30595" x2="52031" y2="31190"/>
                        <a14:foregroundMark x1="64844" y1="28810" x2="38281" y2="47381"/>
                        <a14:foregroundMark x1="38281" y1="47381" x2="52500" y2="37619"/>
                        <a14:foregroundMark x1="38281" y1="40238" x2="47031" y2="30000"/>
                        <a14:foregroundMark x1="47031" y1="39405" x2="65000" y2="29405"/>
                        <a14:foregroundMark x1="42656" y1="37500" x2="65313" y2="26667"/>
                        <a14:foregroundMark x1="48281" y1="27857" x2="70313" y2="34762"/>
                        <a14:foregroundMark x1="55625" y1="25833" x2="79375" y2="43810"/>
                        <a14:foregroundMark x1="68750" y1="26190" x2="80938" y2="42738"/>
                        <a14:foregroundMark x1="75313" y1="30595" x2="77500" y2="61071"/>
                        <a14:foregroundMark x1="77500" y1="61071" x2="76875" y2="62619"/>
                        <a14:foregroundMark x1="83906" y1="50952" x2="81875" y2="59524"/>
                        <a14:foregroundMark x1="82188" y1="49524" x2="82188" y2="57143"/>
                        <a14:foregroundMark x1="82500" y1="50833" x2="78125" y2="30000"/>
                        <a14:foregroundMark x1="78750" y1="39048" x2="52188" y2="20952"/>
                        <a14:foregroundMark x1="54063" y1="21548" x2="30000" y2="32143"/>
                        <a14:foregroundMark x1="34688" y1="23690" x2="22188" y2="38690"/>
                        <a14:foregroundMark x1="28125" y1="28452" x2="21250" y2="54405"/>
                        <a14:foregroundMark x1="21250" y1="54405" x2="22813" y2="56190"/>
                        <a14:foregroundMark x1="27187" y1="44048" x2="36406" y2="63333"/>
                        <a14:foregroundMark x1="75313" y1="21071" x2="77813" y2="23214"/>
                        <a14:foregroundMark x1="57188" y1="55833" x2="53281" y2="81786"/>
                        <a14:foregroundMark x1="60781" y1="84881" x2="66406" y2="81190"/>
                        <a14:foregroundMark x1="70000" y1="76429" x2="73750" y2="74881"/>
                        <a14:foregroundMark x1="65313" y1="84524" x2="62813" y2="91667"/>
                        <a14:foregroundMark x1="68281" y1="80476" x2="68438" y2="77262"/>
                        <a14:foregroundMark x1="59688" y1="90476" x2="64531" y2="96429"/>
                        <a14:foregroundMark x1="65313" y1="93929" x2="71875" y2="94643"/>
                        <a14:foregroundMark x1="62969" y1="95476" x2="56719" y2="97619"/>
                        <a14:foregroundMark x1="50938" y1="96905" x2="26563" y2="98571"/>
                        <a14:foregroundMark x1="27031" y1="94524" x2="20000" y2="95595"/>
                        <a14:foregroundMark x1="22813" y1="92024" x2="17969" y2="94167"/>
                        <a14:foregroundMark x1="29844" y1="93929" x2="16406" y2="94048"/>
                        <a14:foregroundMark x1="23750" y1="91429" x2="15625" y2="95000"/>
                        <a14:foregroundMark x1="23125" y1="92857" x2="15625" y2="91071"/>
                        <a14:foregroundMark x1="18750" y1="96429" x2="24688" y2="90714"/>
                        <a14:foregroundMark x1="21094" y1="91071" x2="34219" y2="88095"/>
                        <a14:foregroundMark x1="61719" y1="94881" x2="76094" y2="95714"/>
                        <a14:foregroundMark x1="61719" y1="97500" x2="72344" y2="97024"/>
                        <a14:foregroundMark x1="73594" y1="96429" x2="76250" y2="95476"/>
                        <a14:foregroundMark x1="76563" y1="93571" x2="77656" y2="92500"/>
                        <a14:foregroundMark x1="71250" y1="94881" x2="80625" y2="94167"/>
                        <a14:foregroundMark x1="23125" y1="96071" x2="14688" y2="96429"/>
                        <a14:foregroundMark x1="15937" y1="96429" x2="9219" y2="95357"/>
                        <a14:foregroundMark x1="19688" y1="95833" x2="12500" y2="93571"/>
                        <a14:foregroundMark x1="71250" y1="92381" x2="73281" y2="90476"/>
                        <a14:foregroundMark x1="19688" y1="30952" x2="19688" y2="34048"/>
                        <a14:foregroundMark x1="22188" y1="30952" x2="18125" y2="37143"/>
                        <a14:foregroundMark x1="21719" y1="30595" x2="17969" y2="40238"/>
                        <a14:foregroundMark x1="17188" y1="38333" x2="17188" y2="50000"/>
                        <a14:foregroundMark x1="15000" y1="46190" x2="23750" y2="55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05" y="-48173"/>
            <a:ext cx="1404151" cy="184294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3528" y="1144905"/>
            <a:ext cx="4884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-15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大家了解飞机驾驶吗？大家想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成为飞行员吗？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3" name="图片 12" descr="查看源图像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4" y="568686"/>
            <a:ext cx="5274310" cy="3957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89" y="1255350"/>
            <a:ext cx="4530523" cy="307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20" y="8551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小拓展：六块基本的航空仪表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3043267" cy="206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24" b="93873" l="8725" r="94295">
                        <a14:foregroundMark x1="8725" y1="63480" x2="8725" y2="63480"/>
                        <a14:foregroundMark x1="40772" y1="93873" x2="40772" y2="93873"/>
                        <a14:foregroundMark x1="41443" y1="8824" x2="41443" y2="8824"/>
                        <a14:foregroundMark x1="94295" y1="67402" x2="94295" y2="67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2" y="430973"/>
            <a:ext cx="1401221" cy="95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22" b="95893" l="3438" r="95625">
                        <a14:foregroundMark x1="44063" y1="14850" x2="58438" y2="13112"/>
                        <a14:foregroundMark x1="41875" y1="9953" x2="62500" y2="13112"/>
                        <a14:foregroundMark x1="82031" y1="58926" x2="84531" y2="71406"/>
                        <a14:foregroundMark x1="84531" y1="73460" x2="79063" y2="85782"/>
                        <a14:foregroundMark x1="78906" y1="86414" x2="58750" y2="92101"/>
                        <a14:foregroundMark x1="58750" y1="92101" x2="35781" y2="90679"/>
                        <a14:foregroundMark x1="35781" y1="90679" x2="22813" y2="81675"/>
                        <a14:foregroundMark x1="22813" y1="81675" x2="9375" y2="62243"/>
                        <a14:foregroundMark x1="9375" y1="62243" x2="13281" y2="37283"/>
                        <a14:foregroundMark x1="8125" y1="38705" x2="6406" y2="59400"/>
                        <a14:foregroundMark x1="6406" y1="59400" x2="6406" y2="59400"/>
                        <a14:foregroundMark x1="12344" y1="53239" x2="29531" y2="35545"/>
                        <a14:foregroundMark x1="29531" y1="35545" x2="55469" y2="25908"/>
                        <a14:foregroundMark x1="37656" y1="51501" x2="27656" y2="39968"/>
                        <a14:foregroundMark x1="29375" y1="45182" x2="23594" y2="63665"/>
                        <a14:foregroundMark x1="23594" y1="63665" x2="21875" y2="43760"/>
                        <a14:foregroundMark x1="23594" y1="29226" x2="23125" y2="61927"/>
                        <a14:foregroundMark x1="23125" y1="45024" x2="35000" y2="88784"/>
                        <a14:foregroundMark x1="26875" y1="65719" x2="39844" y2="76303"/>
                        <a14:foregroundMark x1="39844" y1="76303" x2="71563" y2="86098"/>
                        <a14:foregroundMark x1="80469" y1="66351" x2="77188" y2="85782"/>
                        <a14:foregroundMark x1="77656" y1="74092" x2="71094" y2="85150"/>
                        <a14:foregroundMark x1="74375" y1="69510" x2="69219" y2="82780"/>
                        <a14:foregroundMark x1="72344" y1="70616" x2="39688" y2="59084"/>
                        <a14:foregroundMark x1="39688" y1="59084" x2="47813" y2="42338"/>
                        <a14:foregroundMark x1="30000" y1="36651" x2="29375" y2="16904"/>
                        <a14:foregroundMark x1="28281" y1="12954" x2="24375" y2="15482"/>
                        <a14:foregroundMark x1="31406" y1="10585" x2="39375" y2="6161"/>
                        <a14:foregroundMark x1="78438" y1="25434" x2="88906" y2="48815"/>
                        <a14:foregroundMark x1="84844" y1="25908" x2="95781" y2="45024"/>
                        <a14:foregroundMark x1="90469" y1="43602" x2="82188" y2="75039"/>
                        <a14:foregroundMark x1="89688" y1="46919" x2="84531" y2="65561"/>
                        <a14:foregroundMark x1="84531" y1="65561" x2="72344" y2="81675"/>
                        <a14:foregroundMark x1="72344" y1="81675" x2="67969" y2="81517"/>
                        <a14:foregroundMark x1="66094" y1="86414" x2="52031" y2="95577"/>
                        <a14:foregroundMark x1="52031" y1="95577" x2="49688" y2="95893"/>
                        <a14:foregroundMark x1="52344" y1="83886" x2="77031" y2="50711"/>
                        <a14:foregroundMark x1="77031" y1="50711" x2="77031" y2="50711"/>
                        <a14:foregroundMark x1="72813" y1="41706" x2="79844" y2="45656"/>
                        <a14:foregroundMark x1="77031" y1="41232" x2="29688" y2="66035"/>
                        <a14:foregroundMark x1="29688" y1="66035" x2="35156" y2="85940"/>
                        <a14:foregroundMark x1="35156" y1="85940" x2="48438" y2="80095"/>
                        <a14:foregroundMark x1="37031" y1="79779" x2="24844" y2="67773"/>
                        <a14:foregroundMark x1="24844" y1="67773" x2="24844" y2="63191"/>
                        <a14:foregroundMark x1="30625" y1="77251" x2="19844" y2="51975"/>
                        <a14:foregroundMark x1="16719" y1="59400" x2="56563" y2="83570"/>
                        <a14:foregroundMark x1="26719" y1="69510" x2="31094" y2="80095"/>
                        <a14:foregroundMark x1="20781" y1="77567" x2="15156" y2="63191"/>
                        <a14:foregroundMark x1="16250" y1="64297" x2="21094" y2="75197"/>
                        <a14:foregroundMark x1="14219" y1="75197" x2="3438" y2="48183"/>
                        <a14:foregroundMark x1="12430" y1="22428" x2="12344" y2="21643"/>
                        <a14:foregroundMark x1="13125" y1="28752" x2="13028" y2="27871"/>
                        <a14:foregroundMark x1="14573" y1="23184" x2="13125" y2="19115"/>
                        <a14:foregroundMark x1="13594" y1="19273" x2="17064" y2="17276"/>
                        <a14:foregroundMark x1="25497" y1="11386" x2="27072" y2="10632"/>
                        <a14:foregroundMark x1="25560" y1="11436" x2="26997" y2="10561"/>
                        <a14:foregroundMark x1="33506" y1="8847" x2="43125" y2="5845"/>
                        <a14:foregroundMark x1="25462" y1="11358" x2="27251" y2="10800"/>
                        <a14:foregroundMark x1="35827" y1="7087" x2="39422" y2="5994"/>
                        <a14:foregroundMark x1="24844" y1="10427" x2="26361" y2="9966"/>
                        <a14:foregroundMark x1="35924" y1="6211" x2="36119" y2="6140"/>
                        <a14:foregroundMark x1="23906" y1="9163" x2="25098" y2="8781"/>
                        <a14:foregroundMark x1="50411" y1="4129" x2="59688" y2="4581"/>
                        <a14:foregroundMark x1="55313" y1="6161" x2="77344" y2="21169"/>
                        <a14:foregroundMark x1="89688" y1="41074" x2="90313" y2="49447"/>
                        <a14:foregroundMark x1="70469" y1="58926" x2="67969" y2="61137"/>
                        <a14:foregroundMark x1="74688" y1="48183" x2="83594" y2="31596"/>
                        <a14:foregroundMark x1="83594" y1="31596" x2="82969" y2="23381"/>
                        <a14:foregroundMark x1="82188" y1="22907" x2="89063" y2="42496"/>
                        <a14:foregroundMark x1="89063" y1="42496" x2="89063" y2="42496"/>
                        <a14:foregroundMark x1="23906" y1="14060" x2="30625" y2="11690"/>
                        <a14:foregroundMark x1="18594" y1="14692" x2="20156" y2="14376"/>
                        <a14:foregroundMark x1="17031" y1="15956" x2="22344" y2="8373"/>
                        <a14:foregroundMark x1="22969" y1="11532" x2="37031" y2="6003"/>
                        <a14:foregroundMark x1="25781" y1="9795" x2="41875" y2="4265"/>
                        <a14:foregroundMark x1="28125" y1="9163" x2="40625" y2="2844"/>
                        <a14:foregroundMark x1="29375" y1="7267" x2="34844" y2="5371"/>
                        <a14:foregroundMark x1="38125" y1="4739" x2="47813" y2="3949"/>
                        <a14:foregroundMark x1="20469" y1="12796" x2="21719" y2="19273"/>
                        <a14:foregroundMark x1="21719" y1="20537" x2="30469" y2="37283"/>
                        <a14:foregroundMark x1="26406" y1="31596" x2="44375" y2="27330"/>
                        <a14:foregroundMark x1="56563" y1="28752" x2="66875" y2="36335"/>
                        <a14:foregroundMark x1="66875" y1="36335" x2="68594" y2="38863"/>
                        <a14:foregroundMark x1="70469" y1="33649" x2="67813" y2="20853"/>
                        <a14:foregroundMark x1="66719" y1="18167" x2="88594" y2="37757"/>
                        <a14:foregroundMark x1="88594" y1="37757" x2="88594" y2="40442"/>
                        <a14:backgroundMark x1="49989" y1="316" x2="52812" y2="316"/>
                        <a14:backgroundMark x1="22656" y1="9163" x2="21611" y2="10243"/>
                        <a14:backgroundMark x1="9531" y1="21485" x2="7656" y2="2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31" y="796509"/>
            <a:ext cx="3534360" cy="349570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6303" y="1770370"/>
            <a:ext cx="3081561" cy="400110"/>
          </a:xfrm>
          <a:prstGeom prst="rect">
            <a:avLst/>
          </a:prstGeom>
          <a:solidFill>
            <a:srgbClr val="FCE8E1">
              <a:alpha val="50196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zh-CN" sz="20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空速表（皮托静压仪表） </a:t>
            </a:r>
            <a:endParaRPr lang="zh-CN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356964" y="2427734"/>
            <a:ext cx="2702867" cy="1200329"/>
          </a:xfrm>
          <a:prstGeom prst="rect">
            <a:avLst/>
          </a:prstGeom>
          <a:solidFill>
            <a:srgbClr val="FEF7F0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连接至飞机的</a:t>
            </a:r>
            <a:r>
              <a:rPr lang="zh-CN" altLang="zh-CN" i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动压管</a:t>
            </a:r>
            <a:r>
              <a:rPr lang="zh-CN" altLang="zh-CN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及</a:t>
            </a:r>
            <a:r>
              <a:rPr lang="zh-CN" altLang="zh-CN" i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静压管</a:t>
            </a:r>
            <a:r>
              <a:rPr lang="zh-CN" altLang="zh-CN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，测量冲压空气的压力，转换为飞机的指示空速，单位通常为节。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20" y="8551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小拓展：六块基本的航空仪表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3043267" cy="206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24" b="93873" l="8725" r="94295">
                        <a14:foregroundMark x1="8725" y1="63480" x2="8725" y2="63480"/>
                        <a14:foregroundMark x1="40772" y1="93873" x2="40772" y2="93873"/>
                        <a14:foregroundMark x1="41443" y1="8824" x2="41443" y2="8824"/>
                        <a14:foregroundMark x1="94295" y1="67402" x2="94295" y2="67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2" y="430973"/>
            <a:ext cx="1401221" cy="9592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6304" y="1770370"/>
            <a:ext cx="2793528" cy="400110"/>
          </a:xfrm>
          <a:prstGeom prst="rect">
            <a:avLst/>
          </a:prstGeom>
          <a:solidFill>
            <a:srgbClr val="FCE8E1">
              <a:alpha val="50196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2. 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姿态表（陀螺仪表） </a:t>
            </a:r>
            <a:r>
              <a:rPr lang="zh-CN" altLang="zh-CN" sz="20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356964" y="2427734"/>
            <a:ext cx="2702867" cy="1200329"/>
          </a:xfrm>
          <a:prstGeom prst="rect">
            <a:avLst/>
          </a:prstGeom>
          <a:solidFill>
            <a:srgbClr val="FEF7F0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显示飞机相对于地平线的姿态，看姿态仪，飞行员能判断飞机姿态为偏左偏右，及偏上和偏下。</a:t>
            </a:r>
            <a:endParaRPr lang="zh-CN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21" b="98893" l="3309" r="96324">
                        <a14:foregroundMark x1="79044" y1="17343" x2="88971" y2="14391"/>
                        <a14:foregroundMark x1="78309" y1="24723" x2="88603" y2="30627"/>
                        <a14:foregroundMark x1="82721" y1="28782" x2="92279" y2="23616"/>
                        <a14:foregroundMark x1="86397" y1="22509" x2="89706" y2="71587"/>
                        <a14:foregroundMark x1="89706" y1="71587" x2="88971" y2="75277"/>
                        <a14:foregroundMark x1="84926" y1="67897" x2="55882" y2="48708"/>
                        <a14:foregroundMark x1="57353" y1="65683" x2="81618" y2="94834"/>
                        <a14:foregroundMark x1="81618" y1="94834" x2="77941" y2="98893"/>
                        <a14:foregroundMark x1="90441" y1="88192" x2="89338" y2="83026"/>
                        <a14:foregroundMark x1="93750" y1="87454" x2="92279" y2="90037"/>
                        <a14:foregroundMark x1="89706" y1="86716" x2="91544" y2="83764"/>
                        <a14:foregroundMark x1="93750" y1="88930" x2="86029" y2="90037"/>
                        <a14:foregroundMark x1="95221" y1="87085" x2="88235" y2="92989"/>
                        <a14:foregroundMark x1="88235" y1="83395" x2="94853" y2="90775"/>
                        <a14:foregroundMark x1="96691" y1="77122" x2="96691" y2="77122"/>
                        <a14:foregroundMark x1="96691" y1="77122" x2="96691" y2="77122"/>
                        <a14:foregroundMark x1="96324" y1="78229" x2="94118" y2="81919"/>
                        <a14:foregroundMark x1="60294" y1="7380" x2="60294" y2="7380"/>
                        <a14:foregroundMark x1="60294" y1="7380" x2="60294" y2="7380"/>
                        <a14:foregroundMark x1="77206" y1="7011" x2="77206" y2="7011"/>
                        <a14:foregroundMark x1="79412" y1="7011" x2="79412" y2="7011"/>
                        <a14:foregroundMark x1="84559" y1="10701" x2="86765" y2="15129"/>
                        <a14:foregroundMark x1="87868" y1="17343" x2="87868" y2="18081"/>
                        <a14:foregroundMark x1="90809" y1="19188" x2="92279" y2="18450"/>
                        <a14:foregroundMark x1="93750" y1="18819" x2="94485" y2="21033"/>
                        <a14:foregroundMark x1="81985" y1="11070" x2="81985" y2="11070"/>
                        <a14:foregroundMark x1="81985" y1="11070" x2="81985" y2="11070"/>
                        <a14:foregroundMark x1="81985" y1="6642" x2="81250" y2="5904"/>
                        <a14:foregroundMark x1="81250" y1="4797" x2="81250" y2="4797"/>
                        <a14:foregroundMark x1="81250" y1="4797" x2="81250" y2="4797"/>
                        <a14:foregroundMark x1="53309" y1="5904" x2="53309" y2="5904"/>
                        <a14:foregroundMark x1="53309" y1="5904" x2="53309" y2="5904"/>
                        <a14:foregroundMark x1="39338" y1="5904" x2="39338" y2="5904"/>
                        <a14:foregroundMark x1="38971" y1="5904" x2="38235" y2="5904"/>
                        <a14:foregroundMark x1="31985" y1="7011" x2="31250" y2="7380"/>
                        <a14:foregroundMark x1="30515" y1="7749" x2="29412" y2="8118"/>
                        <a14:foregroundMark x1="27574" y1="9225" x2="27206" y2="9594"/>
                        <a14:foregroundMark x1="26103" y1="9594" x2="24632" y2="10701"/>
                        <a14:foregroundMark x1="23897" y1="11808" x2="19485" y2="15129"/>
                        <a14:foregroundMark x1="16544" y1="8856" x2="11029" y2="18819"/>
                        <a14:foregroundMark x1="9559" y1="15498" x2="9559" y2="15498"/>
                        <a14:foregroundMark x1="9559" y1="15498" x2="9559" y2="15498"/>
                        <a14:foregroundMark x1="5515" y1="17343" x2="5515" y2="17343"/>
                        <a14:foregroundMark x1="5147" y1="18081" x2="5147" y2="18450"/>
                        <a14:foregroundMark x1="4779" y1="19557" x2="4412" y2="19926"/>
                        <a14:foregroundMark x1="4412" y1="21402" x2="4412" y2="23247"/>
                        <a14:foregroundMark x1="3676" y1="26199" x2="3309" y2="27675"/>
                        <a14:foregroundMark x1="3309" y1="30627" x2="3309" y2="32103"/>
                        <a14:backgroundMark x1="4779" y1="92251" x2="4412" y2="92989"/>
                        <a14:backgroundMark x1="3309" y1="94465" x2="5882" y2="97786"/>
                        <a14:backgroundMark x1="4412" y1="95572" x2="4044" y2="91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09" y="658881"/>
            <a:ext cx="3304405" cy="3292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20" y="8551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小拓展：六块基本的航空仪表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7521"/>
            <a:ext cx="3043267" cy="206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24" b="93873" l="8725" r="94295">
                        <a14:foregroundMark x1="8725" y1="63480" x2="8725" y2="63480"/>
                        <a14:foregroundMark x1="40772" y1="93873" x2="40772" y2="93873"/>
                        <a14:foregroundMark x1="41443" y1="8824" x2="41443" y2="8824"/>
                        <a14:foregroundMark x1="94295" y1="67402" x2="94295" y2="67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2" y="430973"/>
            <a:ext cx="1401221" cy="9592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6303" y="1770370"/>
            <a:ext cx="3185487" cy="400110"/>
          </a:xfrm>
          <a:prstGeom prst="rect">
            <a:avLst/>
          </a:prstGeom>
          <a:solidFill>
            <a:srgbClr val="FCE8E1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高度表（皮托静压仪表） </a:t>
            </a:r>
            <a:r>
              <a:rPr lang="en-US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en-US" altLang="zh-CN" sz="2000" b="1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6964" y="2427734"/>
            <a:ext cx="2702867" cy="1477328"/>
          </a:xfrm>
          <a:prstGeom prst="rect">
            <a:avLst/>
          </a:prstGeom>
          <a:solidFill>
            <a:srgbClr val="FEF7F0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大气压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测量飞行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高度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每飞过一地，要调整高度表的设定，为当地的气压表拨定值，高度表才能显示正确的高度。</a:t>
            </a:r>
            <a:endParaRPr lang="zh-CN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73" b="96757" l="1622" r="96757">
                        <a14:foregroundMark x1="49189" y1="18649" x2="49189" y2="18649"/>
                        <a14:foregroundMark x1="49189" y1="18649" x2="49189" y2="18649"/>
                        <a14:foregroundMark x1="49189" y1="18649" x2="49189" y2="18649"/>
                        <a14:foregroundMark x1="45946" y1="18108" x2="45946" y2="18108"/>
                        <a14:foregroundMark x1="49459" y1="15946" x2="50000" y2="15946"/>
                        <a14:foregroundMark x1="51351" y1="15405" x2="51351" y2="15405"/>
                        <a14:foregroundMark x1="51892" y1="13243" x2="51892" y2="13243"/>
                        <a14:foregroundMark x1="51892" y1="13243" x2="51892" y2="13243"/>
                        <a14:foregroundMark x1="45135" y1="34324" x2="45135" y2="34865"/>
                        <a14:foregroundMark x1="45405" y1="35676" x2="45405" y2="35676"/>
                        <a14:foregroundMark x1="43243" y1="38108" x2="43243" y2="38108"/>
                        <a14:foregroundMark x1="43243" y1="38108" x2="43243" y2="38108"/>
                        <a14:foregroundMark x1="25135" y1="32703" x2="25135" y2="32703"/>
                        <a14:foregroundMark x1="24865" y1="32432" x2="25135" y2="31351"/>
                        <a14:foregroundMark x1="27568" y1="27297" x2="31622" y2="24324"/>
                        <a14:foregroundMark x1="37838" y1="20811" x2="40541" y2="20811"/>
                        <a14:foregroundMark x1="58919" y1="20270" x2="65946" y2="34054"/>
                        <a14:foregroundMark x1="65946" y1="34054" x2="54595" y2="70000"/>
                        <a14:foregroundMark x1="54595" y1="70000" x2="39730" y2="76486"/>
                        <a14:foregroundMark x1="19459" y1="74054" x2="27297" y2="49730"/>
                        <a14:foregroundMark x1="46757" y1="41081" x2="58649" y2="53243"/>
                        <a14:foregroundMark x1="58649" y1="53243" x2="62162" y2="76486"/>
                        <a14:foregroundMark x1="62162" y1="76486" x2="62162" y2="76486"/>
                        <a14:foregroundMark x1="39730" y1="76216" x2="32432" y2="61351"/>
                        <a14:foregroundMark x1="32432" y1="61351" x2="36216" y2="46486"/>
                        <a14:foregroundMark x1="66216" y1="69189" x2="32432" y2="79189"/>
                        <a14:foregroundMark x1="42973" y1="63784" x2="63784" y2="61622"/>
                        <a14:foregroundMark x1="39459" y1="68919" x2="25405" y2="76757"/>
                        <a14:foregroundMark x1="25405" y1="76757" x2="24865" y2="76757"/>
                        <a14:foregroundMark x1="31892" y1="75946" x2="61622" y2="77568"/>
                        <a14:foregroundMark x1="29730" y1="75676" x2="58649" y2="81351"/>
                        <a14:foregroundMark x1="38378" y1="69459" x2="39189" y2="68649"/>
                        <a14:foregroundMark x1="47297" y1="67568" x2="47297" y2="67568"/>
                        <a14:foregroundMark x1="44054" y1="68649" x2="44054" y2="68649"/>
                        <a14:foregroundMark x1="44054" y1="68649" x2="44054" y2="68649"/>
                        <a14:foregroundMark x1="69730" y1="71892" x2="66486" y2="77027"/>
                        <a14:foregroundMark x1="80541" y1="67027" x2="86486" y2="41081"/>
                        <a14:foregroundMark x1="86486" y1="73514" x2="86486" y2="73514"/>
                        <a14:foregroundMark x1="86486" y1="73514" x2="86486" y2="73514"/>
                        <a14:foregroundMark x1="94324" y1="70270" x2="94324" y2="70270"/>
                        <a14:foregroundMark x1="94324" y1="70270" x2="94324" y2="70270"/>
                        <a14:foregroundMark x1="92162" y1="70000" x2="92162" y2="70000"/>
                        <a14:foregroundMark x1="90270" y1="73784" x2="88649" y2="79459"/>
                        <a14:foregroundMark x1="88378" y1="81351" x2="88108" y2="83514"/>
                        <a14:foregroundMark x1="84054" y1="93784" x2="84054" y2="93784"/>
                        <a14:foregroundMark x1="84595" y1="88649" x2="84595" y2="88649"/>
                        <a14:foregroundMark x1="87838" y1="87838" x2="87838" y2="87838"/>
                        <a14:foregroundMark x1="87838" y1="87568" x2="87838" y2="87568"/>
                        <a14:foregroundMark x1="86757" y1="87027" x2="86757" y2="87027"/>
                        <a14:foregroundMark x1="86757" y1="87027" x2="86757" y2="87027"/>
                        <a14:foregroundMark x1="86757" y1="87027" x2="86757" y2="87027"/>
                        <a14:foregroundMark x1="86757" y1="87027" x2="86757" y2="87027"/>
                        <a14:foregroundMark x1="85135" y1="64595" x2="80270" y2="51081"/>
                        <a14:foregroundMark x1="78108" y1="59459" x2="75946" y2="76757"/>
                        <a14:foregroundMark x1="77838" y1="67027" x2="82432" y2="37297"/>
                        <a14:foregroundMark x1="84324" y1="32162" x2="86216" y2="63243"/>
                        <a14:foregroundMark x1="85676" y1="57838" x2="73243" y2="19189"/>
                        <a14:foregroundMark x1="77838" y1="23784" x2="90541" y2="60000"/>
                        <a14:foregroundMark x1="88108" y1="59189" x2="86757" y2="43784"/>
                        <a14:foregroundMark x1="50000" y1="26486" x2="49459" y2="50000"/>
                        <a14:foregroundMark x1="43514" y1="35946" x2="69459" y2="41622"/>
                        <a14:foregroundMark x1="60270" y1="19189" x2="48919" y2="4054"/>
                        <a14:foregroundMark x1="48919" y1="4054" x2="41892" y2="6757"/>
                        <a14:foregroundMark x1="59189" y1="12162" x2="38649" y2="11081"/>
                        <a14:foregroundMark x1="41081" y1="12973" x2="25676" y2="18919"/>
                        <a14:foregroundMark x1="25676" y1="18919" x2="11351" y2="39730"/>
                        <a14:foregroundMark x1="21081" y1="12162" x2="6757" y2="36757"/>
                        <a14:foregroundMark x1="13243" y1="12162" x2="13243" y2="12162"/>
                        <a14:foregroundMark x1="12973" y1="12162" x2="12973" y2="12432"/>
                        <a14:foregroundMark x1="18378" y1="11351" x2="18378" y2="11351"/>
                        <a14:foregroundMark x1="18378" y1="11351" x2="18378" y2="11351"/>
                        <a14:foregroundMark x1="19189" y1="8649" x2="34054" y2="5135"/>
                        <a14:foregroundMark x1="28919" y1="7027" x2="60270" y2="3243"/>
                        <a14:foregroundMark x1="60270" y1="3243" x2="69189" y2="3514"/>
                        <a14:foregroundMark x1="73243" y1="5135" x2="90000" y2="13514"/>
                        <a14:foregroundMark x1="88919" y1="15405" x2="92432" y2="40541"/>
                        <a14:foregroundMark x1="92973" y1="36216" x2="91622" y2="64595"/>
                        <a14:foregroundMark x1="91892" y1="70541" x2="82703" y2="92162"/>
                        <a14:foregroundMark x1="82703" y1="92162" x2="81892" y2="92973"/>
                        <a14:foregroundMark x1="77568" y1="95676" x2="52162" y2="95946"/>
                        <a14:foregroundMark x1="41351" y1="97027" x2="19459" y2="96757"/>
                        <a14:foregroundMark x1="10000" y1="83243" x2="21622" y2="95405"/>
                        <a14:foregroundMark x1="21622" y1="95405" x2="25405" y2="96486"/>
                        <a14:foregroundMark x1="11622" y1="88649" x2="8919" y2="64054"/>
                        <a14:foregroundMark x1="5676" y1="83514" x2="5676" y2="65135"/>
                        <a14:foregroundMark x1="5946" y1="90541" x2="2973" y2="75946"/>
                        <a14:foregroundMark x1="1892" y1="88919" x2="1622" y2="71351"/>
                        <a14:foregroundMark x1="1622" y1="71351" x2="1622" y2="71351"/>
                        <a14:foregroundMark x1="28378" y1="52973" x2="21351" y2="65946"/>
                        <a14:foregroundMark x1="21351" y1="65946" x2="21351" y2="65946"/>
                        <a14:foregroundMark x1="18378" y1="63514" x2="33514" y2="38108"/>
                        <a14:foregroundMark x1="33514" y1="38108" x2="33514" y2="38108"/>
                        <a14:foregroundMark x1="56216" y1="24595" x2="21351" y2="44865"/>
                        <a14:foregroundMark x1="21351" y1="44865" x2="21351" y2="44865"/>
                        <a14:foregroundMark x1="28378" y1="47838" x2="41892" y2="37027"/>
                        <a14:foregroundMark x1="41892" y1="37027" x2="41892" y2="37027"/>
                        <a14:foregroundMark x1="30270" y1="23784" x2="29189" y2="25946"/>
                        <a14:foregroundMark x1="30000" y1="27568" x2="31081" y2="28649"/>
                        <a14:foregroundMark x1="32703" y1="29730" x2="16216" y2="55676"/>
                        <a14:foregroundMark x1="20270" y1="45405" x2="21081" y2="37838"/>
                        <a14:foregroundMark x1="96757" y1="61081" x2="96757" y2="61081"/>
                        <a14:foregroundMark x1="96757" y1="61081" x2="96757" y2="61081"/>
                        <a14:foregroundMark x1="95676" y1="62973" x2="92703" y2="75946"/>
                        <a14:foregroundMark x1="92432" y1="72432" x2="96216" y2="4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59" y="626389"/>
            <a:ext cx="3502014" cy="3502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824" b="93873" l="8725" r="94295">
                        <a14:foregroundMark x1="8725" y1="63480" x2="8725" y2="63480"/>
                        <a14:foregroundMark x1="40772" y1="93873" x2="40772" y2="93873"/>
                        <a14:foregroundMark x1="41443" y1="8824" x2="41443" y2="8824"/>
                        <a14:foregroundMark x1="94295" y1="67402" x2="94295" y2="67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2" y="430973"/>
            <a:ext cx="1401221" cy="95922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49706" y="2211711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20" y="8551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小拓展：六块基本的航空仪表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3043267" cy="206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304596" y="1347614"/>
            <a:ext cx="75797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垂直速率表（皮托静压仪表）</a:t>
            </a:r>
            <a:endParaRPr lang="en-US" altLang="zh-CN" b="1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连接至静压管，测量机外大气压力变化的速率，在垂直速率表上，显示飞机爬升及下降的速率，单位通常为“英尺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每分钟”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(fts/min)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航向指示表（陀螺仪表）</a:t>
            </a:r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6.</a:t>
            </a:r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转弯协调表（陀螺仪表）</a:t>
            </a:r>
            <a:endParaRPr lang="en-US" altLang="zh-CN" b="1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指示转弯的方向及飞机转弯的速率。转弯协调表亦可显示飞</a:t>
            </a:r>
            <a:endParaRPr lang="en-US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机的转弯是否为协调转弯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转弯协调表可作为姿态仪的辅助仪</a:t>
            </a:r>
            <a:endParaRPr lang="en-US" altLang="zh-CN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77" y="878562"/>
            <a:ext cx="5274310" cy="3755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2202188"/>
            <a:ext cx="9144000" cy="2931789"/>
          </a:xfrm>
          <a:prstGeom prst="rect">
            <a:avLst/>
          </a:prstGeom>
        </p:spPr>
      </p:pic>
      <p:pic>
        <p:nvPicPr>
          <p:cNvPr id="44" name="图片 43" descr="d8c90e4017e32acaf192915b0d76ad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99" y="119438"/>
            <a:ext cx="459261" cy="44924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282" flipH="1">
            <a:off x="7773259" y="791439"/>
            <a:ext cx="1467309" cy="927823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264" y="127185"/>
            <a:ext cx="1944216" cy="479462"/>
            <a:chOff x="-2902532" y="2069663"/>
            <a:chExt cx="6106378" cy="15225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2532" y="2081994"/>
              <a:ext cx="1497868" cy="149786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EFE"/>
                </a:clrFrom>
                <a:clrTo>
                  <a:srgbClr val="FF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t="27963" r="8498" b="43282"/>
            <a:stretch>
              <a:fillRect/>
            </a:stretch>
          </p:blipFill>
          <p:spPr>
            <a:xfrm>
              <a:off x="-1404665" y="2069663"/>
              <a:ext cx="4608511" cy="152253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827584" y="127185"/>
            <a:ext cx="0" cy="475579"/>
          </a:xfrm>
          <a:prstGeom prst="line">
            <a:avLst/>
          </a:prstGeom>
          <a:ln w="1905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004" y="193772"/>
            <a:ext cx="83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8343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引入</a:t>
            </a:r>
            <a:endParaRPr lang="zh-CN" altLang="en-US" sz="2000" b="1" dirty="0">
              <a:solidFill>
                <a:srgbClr val="D8343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026" name="Picture 2">
            <a:hlinkClick r:id="rId8" tooltip="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24513"/>
            <a:ext cx="3888432" cy="313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2"/>
          <p:cNvSpPr/>
          <p:nvPr/>
        </p:nvSpPr>
        <p:spPr>
          <a:xfrm>
            <a:off x="3613088" y="1347831"/>
            <a:ext cx="2710070" cy="2991715"/>
          </a:xfrm>
          <a:custGeom>
            <a:avLst/>
            <a:gdLst>
              <a:gd name="connsiteX0" fmla="*/ 0 w 2186145"/>
              <a:gd name="connsiteY0" fmla="*/ 1371600 h 2463714"/>
              <a:gd name="connsiteX1" fmla="*/ 204787 w 2186145"/>
              <a:gd name="connsiteY1" fmla="*/ 1047750 h 2463714"/>
              <a:gd name="connsiteX2" fmla="*/ 354806 w 2186145"/>
              <a:gd name="connsiteY2" fmla="*/ 938212 h 2463714"/>
              <a:gd name="connsiteX3" fmla="*/ 366712 w 2186145"/>
              <a:gd name="connsiteY3" fmla="*/ 854868 h 2463714"/>
              <a:gd name="connsiteX4" fmla="*/ 376237 w 2186145"/>
              <a:gd name="connsiteY4" fmla="*/ 807243 h 2463714"/>
              <a:gd name="connsiteX5" fmla="*/ 266700 w 2186145"/>
              <a:gd name="connsiteY5" fmla="*/ 740568 h 2463714"/>
              <a:gd name="connsiteX6" fmla="*/ 226218 w 2186145"/>
              <a:gd name="connsiteY6" fmla="*/ 707231 h 2463714"/>
              <a:gd name="connsiteX7" fmla="*/ 190500 w 2186145"/>
              <a:gd name="connsiteY7" fmla="*/ 688181 h 2463714"/>
              <a:gd name="connsiteX8" fmla="*/ 142875 w 2186145"/>
              <a:gd name="connsiteY8" fmla="*/ 657225 h 2463714"/>
              <a:gd name="connsiteX9" fmla="*/ 104775 w 2186145"/>
              <a:gd name="connsiteY9" fmla="*/ 557212 h 2463714"/>
              <a:gd name="connsiteX10" fmla="*/ 150018 w 2186145"/>
              <a:gd name="connsiteY10" fmla="*/ 533400 h 2463714"/>
              <a:gd name="connsiteX11" fmla="*/ 159543 w 2186145"/>
              <a:gd name="connsiteY11" fmla="*/ 378618 h 2463714"/>
              <a:gd name="connsiteX12" fmla="*/ 152400 w 2186145"/>
              <a:gd name="connsiteY12" fmla="*/ 321468 h 2463714"/>
              <a:gd name="connsiteX13" fmla="*/ 150018 w 2186145"/>
              <a:gd name="connsiteY13" fmla="*/ 269081 h 2463714"/>
              <a:gd name="connsiteX14" fmla="*/ 140493 w 2186145"/>
              <a:gd name="connsiteY14" fmla="*/ 195262 h 2463714"/>
              <a:gd name="connsiteX15" fmla="*/ 159543 w 2186145"/>
              <a:gd name="connsiteY15" fmla="*/ 188118 h 2463714"/>
              <a:gd name="connsiteX16" fmla="*/ 171450 w 2186145"/>
              <a:gd name="connsiteY16" fmla="*/ 185737 h 2463714"/>
              <a:gd name="connsiteX17" fmla="*/ 176212 w 2186145"/>
              <a:gd name="connsiteY17" fmla="*/ 178593 h 2463714"/>
              <a:gd name="connsiteX18" fmla="*/ 228600 w 2186145"/>
              <a:gd name="connsiteY18" fmla="*/ 147637 h 2463714"/>
              <a:gd name="connsiteX19" fmla="*/ 269081 w 2186145"/>
              <a:gd name="connsiteY19" fmla="*/ 111918 h 2463714"/>
              <a:gd name="connsiteX20" fmla="*/ 319087 w 2186145"/>
              <a:gd name="connsiteY20" fmla="*/ 45243 h 2463714"/>
              <a:gd name="connsiteX21" fmla="*/ 354806 w 2186145"/>
              <a:gd name="connsiteY21" fmla="*/ 19050 h 2463714"/>
              <a:gd name="connsiteX22" fmla="*/ 411956 w 2186145"/>
              <a:gd name="connsiteY22" fmla="*/ 0 h 2463714"/>
              <a:gd name="connsiteX23" fmla="*/ 440531 w 2186145"/>
              <a:gd name="connsiteY23" fmla="*/ 0 h 2463714"/>
              <a:gd name="connsiteX24" fmla="*/ 526256 w 2186145"/>
              <a:gd name="connsiteY24" fmla="*/ 0 h 2463714"/>
              <a:gd name="connsiteX25" fmla="*/ 628650 w 2186145"/>
              <a:gd name="connsiteY25" fmla="*/ 2381 h 2463714"/>
              <a:gd name="connsiteX26" fmla="*/ 671512 w 2186145"/>
              <a:gd name="connsiteY26" fmla="*/ 33337 h 2463714"/>
              <a:gd name="connsiteX27" fmla="*/ 704850 w 2186145"/>
              <a:gd name="connsiteY27" fmla="*/ 135731 h 2463714"/>
              <a:gd name="connsiteX28" fmla="*/ 726281 w 2186145"/>
              <a:gd name="connsiteY28" fmla="*/ 161925 h 2463714"/>
              <a:gd name="connsiteX29" fmla="*/ 792956 w 2186145"/>
              <a:gd name="connsiteY29" fmla="*/ 197643 h 2463714"/>
              <a:gd name="connsiteX30" fmla="*/ 819150 w 2186145"/>
              <a:gd name="connsiteY30" fmla="*/ 233362 h 2463714"/>
              <a:gd name="connsiteX31" fmla="*/ 845343 w 2186145"/>
              <a:gd name="connsiteY31" fmla="*/ 269081 h 2463714"/>
              <a:gd name="connsiteX32" fmla="*/ 857250 w 2186145"/>
              <a:gd name="connsiteY32" fmla="*/ 295275 h 2463714"/>
              <a:gd name="connsiteX33" fmla="*/ 909637 w 2186145"/>
              <a:gd name="connsiteY33" fmla="*/ 316706 h 2463714"/>
              <a:gd name="connsiteX34" fmla="*/ 923925 w 2186145"/>
              <a:gd name="connsiteY34" fmla="*/ 361950 h 2463714"/>
              <a:gd name="connsiteX35" fmla="*/ 871537 w 2186145"/>
              <a:gd name="connsiteY35" fmla="*/ 414337 h 2463714"/>
              <a:gd name="connsiteX36" fmla="*/ 842962 w 2186145"/>
              <a:gd name="connsiteY36" fmla="*/ 440531 h 2463714"/>
              <a:gd name="connsiteX37" fmla="*/ 845343 w 2186145"/>
              <a:gd name="connsiteY37" fmla="*/ 461962 h 2463714"/>
              <a:gd name="connsiteX38" fmla="*/ 871537 w 2186145"/>
              <a:gd name="connsiteY38" fmla="*/ 492918 h 2463714"/>
              <a:gd name="connsiteX39" fmla="*/ 881062 w 2186145"/>
              <a:gd name="connsiteY39" fmla="*/ 521493 h 2463714"/>
              <a:gd name="connsiteX40" fmla="*/ 881062 w 2186145"/>
              <a:gd name="connsiteY40" fmla="*/ 523875 h 2463714"/>
              <a:gd name="connsiteX41" fmla="*/ 881062 w 2186145"/>
              <a:gd name="connsiteY41" fmla="*/ 571500 h 2463714"/>
              <a:gd name="connsiteX42" fmla="*/ 881062 w 2186145"/>
              <a:gd name="connsiteY42" fmla="*/ 600075 h 2463714"/>
              <a:gd name="connsiteX43" fmla="*/ 881062 w 2186145"/>
              <a:gd name="connsiteY43" fmla="*/ 626268 h 2463714"/>
              <a:gd name="connsiteX44" fmla="*/ 883443 w 2186145"/>
              <a:gd name="connsiteY44" fmla="*/ 638175 h 2463714"/>
              <a:gd name="connsiteX45" fmla="*/ 912018 w 2186145"/>
              <a:gd name="connsiteY45" fmla="*/ 638175 h 2463714"/>
              <a:gd name="connsiteX46" fmla="*/ 931068 w 2186145"/>
              <a:gd name="connsiteY46" fmla="*/ 633412 h 2463714"/>
              <a:gd name="connsiteX47" fmla="*/ 959643 w 2186145"/>
              <a:gd name="connsiteY47" fmla="*/ 642937 h 2463714"/>
              <a:gd name="connsiteX48" fmla="*/ 971550 w 2186145"/>
              <a:gd name="connsiteY48" fmla="*/ 642937 h 2463714"/>
              <a:gd name="connsiteX49" fmla="*/ 1004887 w 2186145"/>
              <a:gd name="connsiteY49" fmla="*/ 642937 h 2463714"/>
              <a:gd name="connsiteX50" fmla="*/ 1031081 w 2186145"/>
              <a:gd name="connsiteY50" fmla="*/ 645318 h 2463714"/>
              <a:gd name="connsiteX51" fmla="*/ 1073943 w 2186145"/>
              <a:gd name="connsiteY51" fmla="*/ 657225 h 2463714"/>
              <a:gd name="connsiteX52" fmla="*/ 1081087 w 2186145"/>
              <a:gd name="connsiteY52" fmla="*/ 659606 h 2463714"/>
              <a:gd name="connsiteX53" fmla="*/ 1114425 w 2186145"/>
              <a:gd name="connsiteY53" fmla="*/ 664368 h 2463714"/>
              <a:gd name="connsiteX54" fmla="*/ 1131093 w 2186145"/>
              <a:gd name="connsiteY54" fmla="*/ 664368 h 2463714"/>
              <a:gd name="connsiteX55" fmla="*/ 1169193 w 2186145"/>
              <a:gd name="connsiteY55" fmla="*/ 678656 h 2463714"/>
              <a:gd name="connsiteX56" fmla="*/ 1178718 w 2186145"/>
              <a:gd name="connsiteY56" fmla="*/ 678656 h 2463714"/>
              <a:gd name="connsiteX57" fmla="*/ 1204912 w 2186145"/>
              <a:gd name="connsiteY57" fmla="*/ 678656 h 2463714"/>
              <a:gd name="connsiteX58" fmla="*/ 1216818 w 2186145"/>
              <a:gd name="connsiteY58" fmla="*/ 673893 h 2463714"/>
              <a:gd name="connsiteX59" fmla="*/ 1257300 w 2186145"/>
              <a:gd name="connsiteY59" fmla="*/ 673893 h 2463714"/>
              <a:gd name="connsiteX60" fmla="*/ 1300162 w 2186145"/>
              <a:gd name="connsiteY60" fmla="*/ 673893 h 2463714"/>
              <a:gd name="connsiteX61" fmla="*/ 1338262 w 2186145"/>
              <a:gd name="connsiteY61" fmla="*/ 673893 h 2463714"/>
              <a:gd name="connsiteX62" fmla="*/ 1352550 w 2186145"/>
              <a:gd name="connsiteY62" fmla="*/ 673893 h 2463714"/>
              <a:gd name="connsiteX63" fmla="*/ 1400175 w 2186145"/>
              <a:gd name="connsiteY63" fmla="*/ 678656 h 2463714"/>
              <a:gd name="connsiteX64" fmla="*/ 1426368 w 2186145"/>
              <a:gd name="connsiteY64" fmla="*/ 688181 h 2463714"/>
              <a:gd name="connsiteX65" fmla="*/ 1443037 w 2186145"/>
              <a:gd name="connsiteY65" fmla="*/ 716756 h 2463714"/>
              <a:gd name="connsiteX66" fmla="*/ 1457325 w 2186145"/>
              <a:gd name="connsiteY66" fmla="*/ 726281 h 2463714"/>
              <a:gd name="connsiteX67" fmla="*/ 1473993 w 2186145"/>
              <a:gd name="connsiteY67" fmla="*/ 740568 h 2463714"/>
              <a:gd name="connsiteX68" fmla="*/ 1483518 w 2186145"/>
              <a:gd name="connsiteY68" fmla="*/ 766762 h 2463714"/>
              <a:gd name="connsiteX69" fmla="*/ 1533525 w 2186145"/>
              <a:gd name="connsiteY69" fmla="*/ 792956 h 2463714"/>
              <a:gd name="connsiteX70" fmla="*/ 1566862 w 2186145"/>
              <a:gd name="connsiteY70" fmla="*/ 812006 h 2463714"/>
              <a:gd name="connsiteX71" fmla="*/ 1600200 w 2186145"/>
              <a:gd name="connsiteY71" fmla="*/ 857250 h 2463714"/>
              <a:gd name="connsiteX72" fmla="*/ 1609725 w 2186145"/>
              <a:gd name="connsiteY72" fmla="*/ 881062 h 2463714"/>
              <a:gd name="connsiteX73" fmla="*/ 1628775 w 2186145"/>
              <a:gd name="connsiteY73" fmla="*/ 935831 h 2463714"/>
              <a:gd name="connsiteX74" fmla="*/ 1645443 w 2186145"/>
              <a:gd name="connsiteY74" fmla="*/ 952500 h 2463714"/>
              <a:gd name="connsiteX75" fmla="*/ 1659731 w 2186145"/>
              <a:gd name="connsiteY75" fmla="*/ 971550 h 2463714"/>
              <a:gd name="connsiteX76" fmla="*/ 1712118 w 2186145"/>
              <a:gd name="connsiteY76" fmla="*/ 1023937 h 2463714"/>
              <a:gd name="connsiteX77" fmla="*/ 1740693 w 2186145"/>
              <a:gd name="connsiteY77" fmla="*/ 1078706 h 2463714"/>
              <a:gd name="connsiteX78" fmla="*/ 1747837 w 2186145"/>
              <a:gd name="connsiteY78" fmla="*/ 1100137 h 2463714"/>
              <a:gd name="connsiteX79" fmla="*/ 1757362 w 2186145"/>
              <a:gd name="connsiteY79" fmla="*/ 1123950 h 2463714"/>
              <a:gd name="connsiteX80" fmla="*/ 1759743 w 2186145"/>
              <a:gd name="connsiteY80" fmla="*/ 1171575 h 2463714"/>
              <a:gd name="connsiteX81" fmla="*/ 1785937 w 2186145"/>
              <a:gd name="connsiteY81" fmla="*/ 1209675 h 2463714"/>
              <a:gd name="connsiteX82" fmla="*/ 1797843 w 2186145"/>
              <a:gd name="connsiteY82" fmla="*/ 1221581 h 2463714"/>
              <a:gd name="connsiteX83" fmla="*/ 1804987 w 2186145"/>
              <a:gd name="connsiteY83" fmla="*/ 1281112 h 2463714"/>
              <a:gd name="connsiteX84" fmla="*/ 1809750 w 2186145"/>
              <a:gd name="connsiteY84" fmla="*/ 1288256 h 2463714"/>
              <a:gd name="connsiteX85" fmla="*/ 1809750 w 2186145"/>
              <a:gd name="connsiteY85" fmla="*/ 1316831 h 2463714"/>
              <a:gd name="connsiteX86" fmla="*/ 1804987 w 2186145"/>
              <a:gd name="connsiteY86" fmla="*/ 1347787 h 2463714"/>
              <a:gd name="connsiteX87" fmla="*/ 1821656 w 2186145"/>
              <a:gd name="connsiteY87" fmla="*/ 1371600 h 2463714"/>
              <a:gd name="connsiteX88" fmla="*/ 1854993 w 2186145"/>
              <a:gd name="connsiteY88" fmla="*/ 1407318 h 2463714"/>
              <a:gd name="connsiteX89" fmla="*/ 1881187 w 2186145"/>
              <a:gd name="connsiteY89" fmla="*/ 1450181 h 2463714"/>
              <a:gd name="connsiteX90" fmla="*/ 1888331 w 2186145"/>
              <a:gd name="connsiteY90" fmla="*/ 1459706 h 2463714"/>
              <a:gd name="connsiteX91" fmla="*/ 1928812 w 2186145"/>
              <a:gd name="connsiteY91" fmla="*/ 1521618 h 2463714"/>
              <a:gd name="connsiteX92" fmla="*/ 1962150 w 2186145"/>
              <a:gd name="connsiteY92" fmla="*/ 1528762 h 2463714"/>
              <a:gd name="connsiteX93" fmla="*/ 1978818 w 2186145"/>
              <a:gd name="connsiteY93" fmla="*/ 1540668 h 2463714"/>
              <a:gd name="connsiteX94" fmla="*/ 1985962 w 2186145"/>
              <a:gd name="connsiteY94" fmla="*/ 1588293 h 2463714"/>
              <a:gd name="connsiteX95" fmla="*/ 1995487 w 2186145"/>
              <a:gd name="connsiteY95" fmla="*/ 1624012 h 2463714"/>
              <a:gd name="connsiteX96" fmla="*/ 1995487 w 2186145"/>
              <a:gd name="connsiteY96" fmla="*/ 1647825 h 2463714"/>
              <a:gd name="connsiteX97" fmla="*/ 2007393 w 2186145"/>
              <a:gd name="connsiteY97" fmla="*/ 1707356 h 2463714"/>
              <a:gd name="connsiteX98" fmla="*/ 2014537 w 2186145"/>
              <a:gd name="connsiteY98" fmla="*/ 1726406 h 2463714"/>
              <a:gd name="connsiteX99" fmla="*/ 2026443 w 2186145"/>
              <a:gd name="connsiteY99" fmla="*/ 1743075 h 2463714"/>
              <a:gd name="connsiteX100" fmla="*/ 2045493 w 2186145"/>
              <a:gd name="connsiteY100" fmla="*/ 1776412 h 2463714"/>
              <a:gd name="connsiteX101" fmla="*/ 2047875 w 2186145"/>
              <a:gd name="connsiteY101" fmla="*/ 1776412 h 2463714"/>
              <a:gd name="connsiteX102" fmla="*/ 2031206 w 2186145"/>
              <a:gd name="connsiteY102" fmla="*/ 1826418 h 2463714"/>
              <a:gd name="connsiteX103" fmla="*/ 2021681 w 2186145"/>
              <a:gd name="connsiteY103" fmla="*/ 1890712 h 2463714"/>
              <a:gd name="connsiteX104" fmla="*/ 2050256 w 2186145"/>
              <a:gd name="connsiteY104" fmla="*/ 1935956 h 2463714"/>
              <a:gd name="connsiteX105" fmla="*/ 2064543 w 2186145"/>
              <a:gd name="connsiteY105" fmla="*/ 1952625 h 2463714"/>
              <a:gd name="connsiteX106" fmla="*/ 2090737 w 2186145"/>
              <a:gd name="connsiteY106" fmla="*/ 1974056 h 2463714"/>
              <a:gd name="connsiteX107" fmla="*/ 2109787 w 2186145"/>
              <a:gd name="connsiteY107" fmla="*/ 2009775 h 2463714"/>
              <a:gd name="connsiteX108" fmla="*/ 2169318 w 2186145"/>
              <a:gd name="connsiteY108" fmla="*/ 2050256 h 2463714"/>
              <a:gd name="connsiteX109" fmla="*/ 2185987 w 2186145"/>
              <a:gd name="connsiteY109" fmla="*/ 2074068 h 2463714"/>
              <a:gd name="connsiteX110" fmla="*/ 2181225 w 2186145"/>
              <a:gd name="connsiteY110" fmla="*/ 2083593 h 2463714"/>
              <a:gd name="connsiteX111" fmla="*/ 2121693 w 2186145"/>
              <a:gd name="connsiteY111" fmla="*/ 2135981 h 2463714"/>
              <a:gd name="connsiteX112" fmla="*/ 2121693 w 2186145"/>
              <a:gd name="connsiteY112" fmla="*/ 2193131 h 2463714"/>
              <a:gd name="connsiteX113" fmla="*/ 2143125 w 2186145"/>
              <a:gd name="connsiteY113" fmla="*/ 2224087 h 2463714"/>
              <a:gd name="connsiteX114" fmla="*/ 2145506 w 2186145"/>
              <a:gd name="connsiteY114" fmla="*/ 2305050 h 2463714"/>
              <a:gd name="connsiteX115" fmla="*/ 2124075 w 2186145"/>
              <a:gd name="connsiteY115" fmla="*/ 2328862 h 2463714"/>
              <a:gd name="connsiteX116" fmla="*/ 2097881 w 2186145"/>
              <a:gd name="connsiteY116" fmla="*/ 2352675 h 2463714"/>
              <a:gd name="connsiteX117" fmla="*/ 2090737 w 2186145"/>
              <a:gd name="connsiteY117" fmla="*/ 2362200 h 2463714"/>
              <a:gd name="connsiteX118" fmla="*/ 2078831 w 2186145"/>
              <a:gd name="connsiteY118" fmla="*/ 2381250 h 2463714"/>
              <a:gd name="connsiteX119" fmla="*/ 2028825 w 2186145"/>
              <a:gd name="connsiteY119" fmla="*/ 2462212 h 2463714"/>
              <a:gd name="connsiteX120" fmla="*/ 1993106 w 2186145"/>
              <a:gd name="connsiteY120" fmla="*/ 2457450 h 2463714"/>
              <a:gd name="connsiteX121" fmla="*/ 1928812 w 2186145"/>
              <a:gd name="connsiteY121" fmla="*/ 2455068 h 2463714"/>
              <a:gd name="connsiteX122" fmla="*/ 1854993 w 2186145"/>
              <a:gd name="connsiteY122" fmla="*/ 2438400 h 2463714"/>
              <a:gd name="connsiteX123" fmla="*/ 1833562 w 2186145"/>
              <a:gd name="connsiteY123" fmla="*/ 2436018 h 2463714"/>
              <a:gd name="connsiteX124" fmla="*/ 1759743 w 2186145"/>
              <a:gd name="connsiteY124" fmla="*/ 2421731 h 2463714"/>
              <a:gd name="connsiteX125" fmla="*/ 1735931 w 2186145"/>
              <a:gd name="connsiteY125" fmla="*/ 2407443 h 2463714"/>
              <a:gd name="connsiteX126" fmla="*/ 1700212 w 2186145"/>
              <a:gd name="connsiteY126" fmla="*/ 2381250 h 2463714"/>
              <a:gd name="connsiteX127" fmla="*/ 1654968 w 2186145"/>
              <a:gd name="connsiteY127" fmla="*/ 2357437 h 2463714"/>
              <a:gd name="connsiteX128" fmla="*/ 1626393 w 2186145"/>
              <a:gd name="connsiteY128" fmla="*/ 2333625 h 2463714"/>
              <a:gd name="connsiteX129" fmla="*/ 1590675 w 2186145"/>
              <a:gd name="connsiteY129" fmla="*/ 2319337 h 2463714"/>
              <a:gd name="connsiteX130" fmla="*/ 1504950 w 2186145"/>
              <a:gd name="connsiteY130" fmla="*/ 2231231 h 2463714"/>
              <a:gd name="connsiteX131" fmla="*/ 1488281 w 2186145"/>
              <a:gd name="connsiteY131" fmla="*/ 2216943 h 2463714"/>
              <a:gd name="connsiteX132" fmla="*/ 1162050 w 2186145"/>
              <a:gd name="connsiteY132" fmla="*/ 1945481 h 2463714"/>
              <a:gd name="connsiteX133" fmla="*/ 1140618 w 2186145"/>
              <a:gd name="connsiteY133" fmla="*/ 1924050 h 2463714"/>
              <a:gd name="connsiteX134" fmla="*/ 888206 w 2186145"/>
              <a:gd name="connsiteY134" fmla="*/ 1721643 h 2463714"/>
              <a:gd name="connsiteX135" fmla="*/ 788193 w 2186145"/>
              <a:gd name="connsiteY135" fmla="*/ 1700212 h 2463714"/>
              <a:gd name="connsiteX136" fmla="*/ 740568 w 2186145"/>
              <a:gd name="connsiteY136" fmla="*/ 1664493 h 2463714"/>
              <a:gd name="connsiteX137" fmla="*/ 683418 w 2186145"/>
              <a:gd name="connsiteY137" fmla="*/ 1647825 h 2463714"/>
              <a:gd name="connsiteX138" fmla="*/ 647700 w 2186145"/>
              <a:gd name="connsiteY138" fmla="*/ 1626393 h 2463714"/>
              <a:gd name="connsiteX139" fmla="*/ 576262 w 2186145"/>
              <a:gd name="connsiteY139" fmla="*/ 1607343 h 2463714"/>
              <a:gd name="connsiteX140" fmla="*/ 547687 w 2186145"/>
              <a:gd name="connsiteY140" fmla="*/ 1600200 h 2463714"/>
              <a:gd name="connsiteX141" fmla="*/ 347662 w 2186145"/>
              <a:gd name="connsiteY141" fmla="*/ 1519237 h 2463714"/>
              <a:gd name="connsiteX142" fmla="*/ 226218 w 2186145"/>
              <a:gd name="connsiteY142" fmla="*/ 1493043 h 2463714"/>
              <a:gd name="connsiteX143" fmla="*/ 192881 w 2186145"/>
              <a:gd name="connsiteY143" fmla="*/ 1485900 h 2463714"/>
              <a:gd name="connsiteX144" fmla="*/ 0 w 2186145"/>
              <a:gd name="connsiteY144" fmla="*/ 1371600 h 246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186145" h="2463714">
                <a:moveTo>
                  <a:pt x="0" y="1371600"/>
                </a:moveTo>
                <a:lnTo>
                  <a:pt x="204787" y="1047750"/>
                </a:lnTo>
                <a:lnTo>
                  <a:pt x="354806" y="938212"/>
                </a:lnTo>
                <a:lnTo>
                  <a:pt x="366712" y="854868"/>
                </a:lnTo>
                <a:lnTo>
                  <a:pt x="376237" y="807243"/>
                </a:lnTo>
                <a:lnTo>
                  <a:pt x="266700" y="740568"/>
                </a:lnTo>
                <a:lnTo>
                  <a:pt x="226218" y="707231"/>
                </a:lnTo>
                <a:cubicBezTo>
                  <a:pt x="195084" y="691663"/>
                  <a:pt x="206504" y="698850"/>
                  <a:pt x="190500" y="688181"/>
                </a:cubicBezTo>
                <a:lnTo>
                  <a:pt x="142875" y="657225"/>
                </a:lnTo>
                <a:lnTo>
                  <a:pt x="104775" y="557212"/>
                </a:lnTo>
                <a:lnTo>
                  <a:pt x="150018" y="533400"/>
                </a:lnTo>
                <a:lnTo>
                  <a:pt x="159543" y="378618"/>
                </a:lnTo>
                <a:lnTo>
                  <a:pt x="152400" y="321468"/>
                </a:lnTo>
                <a:cubicBezTo>
                  <a:pt x="149070" y="288178"/>
                  <a:pt x="150018" y="305633"/>
                  <a:pt x="150018" y="269081"/>
                </a:cubicBezTo>
                <a:lnTo>
                  <a:pt x="140493" y="195262"/>
                </a:lnTo>
                <a:cubicBezTo>
                  <a:pt x="146843" y="192881"/>
                  <a:pt x="153061" y="190112"/>
                  <a:pt x="159543" y="188118"/>
                </a:cubicBezTo>
                <a:cubicBezTo>
                  <a:pt x="163412" y="186928"/>
                  <a:pt x="167936" y="187745"/>
                  <a:pt x="171450" y="185737"/>
                </a:cubicBezTo>
                <a:cubicBezTo>
                  <a:pt x="173935" y="184317"/>
                  <a:pt x="174625" y="180974"/>
                  <a:pt x="176212" y="178593"/>
                </a:cubicBezTo>
                <a:lnTo>
                  <a:pt x="228600" y="147637"/>
                </a:lnTo>
                <a:cubicBezTo>
                  <a:pt x="254049" y="122188"/>
                  <a:pt x="240561" y="134100"/>
                  <a:pt x="269081" y="111918"/>
                </a:cubicBezTo>
                <a:lnTo>
                  <a:pt x="319087" y="45243"/>
                </a:lnTo>
                <a:cubicBezTo>
                  <a:pt x="352480" y="24693"/>
                  <a:pt x="343321" y="36273"/>
                  <a:pt x="354806" y="19050"/>
                </a:cubicBezTo>
                <a:lnTo>
                  <a:pt x="411956" y="0"/>
                </a:lnTo>
                <a:lnTo>
                  <a:pt x="440531" y="0"/>
                </a:lnTo>
                <a:lnTo>
                  <a:pt x="526256" y="0"/>
                </a:lnTo>
                <a:lnTo>
                  <a:pt x="628650" y="2381"/>
                </a:lnTo>
                <a:cubicBezTo>
                  <a:pt x="661804" y="27246"/>
                  <a:pt x="647319" y="17207"/>
                  <a:pt x="671512" y="33337"/>
                </a:cubicBezTo>
                <a:lnTo>
                  <a:pt x="704850" y="135731"/>
                </a:lnTo>
                <a:lnTo>
                  <a:pt x="726281" y="161925"/>
                </a:lnTo>
                <a:lnTo>
                  <a:pt x="792956" y="197643"/>
                </a:lnTo>
                <a:cubicBezTo>
                  <a:pt x="809476" y="220771"/>
                  <a:pt x="800765" y="208850"/>
                  <a:pt x="819150" y="233362"/>
                </a:cubicBezTo>
                <a:lnTo>
                  <a:pt x="845343" y="269081"/>
                </a:lnTo>
                <a:cubicBezTo>
                  <a:pt x="855589" y="292134"/>
                  <a:pt x="851371" y="283520"/>
                  <a:pt x="857250" y="295275"/>
                </a:cubicBezTo>
                <a:lnTo>
                  <a:pt x="909637" y="316706"/>
                </a:lnTo>
                <a:lnTo>
                  <a:pt x="923925" y="361950"/>
                </a:lnTo>
                <a:cubicBezTo>
                  <a:pt x="887041" y="404507"/>
                  <a:pt x="905404" y="387995"/>
                  <a:pt x="871537" y="414337"/>
                </a:cubicBezTo>
                <a:lnTo>
                  <a:pt x="842962" y="440531"/>
                </a:lnTo>
                <a:lnTo>
                  <a:pt x="845343" y="461962"/>
                </a:lnTo>
                <a:lnTo>
                  <a:pt x="871537" y="492918"/>
                </a:lnTo>
                <a:cubicBezTo>
                  <a:pt x="876255" y="505499"/>
                  <a:pt x="878762" y="509989"/>
                  <a:pt x="881062" y="521493"/>
                </a:cubicBezTo>
                <a:cubicBezTo>
                  <a:pt x="881218" y="522272"/>
                  <a:pt x="881062" y="523081"/>
                  <a:pt x="881062" y="523875"/>
                </a:cubicBezTo>
                <a:lnTo>
                  <a:pt x="881062" y="571500"/>
                </a:lnTo>
                <a:lnTo>
                  <a:pt x="881062" y="600075"/>
                </a:lnTo>
                <a:lnTo>
                  <a:pt x="881062" y="626268"/>
                </a:lnTo>
                <a:lnTo>
                  <a:pt x="883443" y="638175"/>
                </a:lnTo>
                <a:lnTo>
                  <a:pt x="912018" y="638175"/>
                </a:lnTo>
                <a:lnTo>
                  <a:pt x="931068" y="633412"/>
                </a:lnTo>
                <a:cubicBezTo>
                  <a:pt x="954676" y="643904"/>
                  <a:pt x="944682" y="642937"/>
                  <a:pt x="959643" y="642937"/>
                </a:cubicBezTo>
                <a:lnTo>
                  <a:pt x="971550" y="642937"/>
                </a:lnTo>
                <a:lnTo>
                  <a:pt x="1004887" y="642937"/>
                </a:lnTo>
                <a:lnTo>
                  <a:pt x="1031081" y="645318"/>
                </a:lnTo>
                <a:cubicBezTo>
                  <a:pt x="1064052" y="659057"/>
                  <a:pt x="1049337" y="657225"/>
                  <a:pt x="1073943" y="657225"/>
                </a:cubicBezTo>
                <a:lnTo>
                  <a:pt x="1081087" y="659606"/>
                </a:lnTo>
                <a:lnTo>
                  <a:pt x="1114425" y="664368"/>
                </a:lnTo>
                <a:lnTo>
                  <a:pt x="1131093" y="664368"/>
                </a:lnTo>
                <a:lnTo>
                  <a:pt x="1169193" y="678656"/>
                </a:lnTo>
                <a:lnTo>
                  <a:pt x="1178718" y="678656"/>
                </a:lnTo>
                <a:lnTo>
                  <a:pt x="1204912" y="678656"/>
                </a:lnTo>
                <a:lnTo>
                  <a:pt x="1216818" y="673893"/>
                </a:lnTo>
                <a:lnTo>
                  <a:pt x="1257300" y="673893"/>
                </a:lnTo>
                <a:lnTo>
                  <a:pt x="1300162" y="673893"/>
                </a:lnTo>
                <a:lnTo>
                  <a:pt x="1338262" y="673893"/>
                </a:lnTo>
                <a:lnTo>
                  <a:pt x="1352550" y="673893"/>
                </a:lnTo>
                <a:cubicBezTo>
                  <a:pt x="1392307" y="676544"/>
                  <a:pt x="1376567" y="673935"/>
                  <a:pt x="1400175" y="678656"/>
                </a:cubicBezTo>
                <a:lnTo>
                  <a:pt x="1426368" y="688181"/>
                </a:lnTo>
                <a:cubicBezTo>
                  <a:pt x="1431924" y="697706"/>
                  <a:pt x="1436083" y="708198"/>
                  <a:pt x="1443037" y="716756"/>
                </a:cubicBezTo>
                <a:cubicBezTo>
                  <a:pt x="1446647" y="721198"/>
                  <a:pt x="1457325" y="726281"/>
                  <a:pt x="1457325" y="726281"/>
                </a:cubicBezTo>
                <a:lnTo>
                  <a:pt x="1473993" y="740568"/>
                </a:lnTo>
                <a:lnTo>
                  <a:pt x="1483518" y="766762"/>
                </a:lnTo>
                <a:lnTo>
                  <a:pt x="1533525" y="792956"/>
                </a:lnTo>
                <a:cubicBezTo>
                  <a:pt x="1560381" y="809069"/>
                  <a:pt x="1549058" y="803103"/>
                  <a:pt x="1566862" y="812006"/>
                </a:cubicBezTo>
                <a:lnTo>
                  <a:pt x="1600200" y="857250"/>
                </a:lnTo>
                <a:lnTo>
                  <a:pt x="1609725" y="881062"/>
                </a:lnTo>
                <a:lnTo>
                  <a:pt x="1628775" y="935831"/>
                </a:lnTo>
                <a:lnTo>
                  <a:pt x="1645443" y="952500"/>
                </a:lnTo>
                <a:lnTo>
                  <a:pt x="1659731" y="971550"/>
                </a:lnTo>
                <a:lnTo>
                  <a:pt x="1712118" y="1023937"/>
                </a:lnTo>
                <a:lnTo>
                  <a:pt x="1740693" y="1078706"/>
                </a:lnTo>
                <a:cubicBezTo>
                  <a:pt x="1743074" y="1085850"/>
                  <a:pt x="1745040" y="1093145"/>
                  <a:pt x="1747837" y="1100137"/>
                </a:cubicBezTo>
                <a:cubicBezTo>
                  <a:pt x="1759312" y="1128825"/>
                  <a:pt x="1751927" y="1102208"/>
                  <a:pt x="1757362" y="1123950"/>
                </a:cubicBezTo>
                <a:lnTo>
                  <a:pt x="1759743" y="1171575"/>
                </a:lnTo>
                <a:cubicBezTo>
                  <a:pt x="1775204" y="1199403"/>
                  <a:pt x="1766332" y="1186801"/>
                  <a:pt x="1785937" y="1209675"/>
                </a:cubicBezTo>
                <a:lnTo>
                  <a:pt x="1797843" y="1221581"/>
                </a:lnTo>
                <a:cubicBezTo>
                  <a:pt x="1799241" y="1241149"/>
                  <a:pt x="1799520" y="1261977"/>
                  <a:pt x="1804987" y="1281112"/>
                </a:cubicBezTo>
                <a:cubicBezTo>
                  <a:pt x="1805773" y="1283864"/>
                  <a:pt x="1809372" y="1285419"/>
                  <a:pt x="1809750" y="1288256"/>
                </a:cubicBezTo>
                <a:cubicBezTo>
                  <a:pt x="1811009" y="1297697"/>
                  <a:pt x="1809750" y="1307306"/>
                  <a:pt x="1809750" y="1316831"/>
                </a:cubicBezTo>
                <a:lnTo>
                  <a:pt x="1804987" y="1347787"/>
                </a:lnTo>
                <a:cubicBezTo>
                  <a:pt x="1819683" y="1372281"/>
                  <a:pt x="1810018" y="1371600"/>
                  <a:pt x="1821656" y="1371600"/>
                </a:cubicBezTo>
                <a:lnTo>
                  <a:pt x="1854993" y="1407318"/>
                </a:lnTo>
                <a:cubicBezTo>
                  <a:pt x="1863724" y="1421606"/>
                  <a:pt x="1872197" y="1436054"/>
                  <a:pt x="1881187" y="1450181"/>
                </a:cubicBezTo>
                <a:cubicBezTo>
                  <a:pt x="1883318" y="1453529"/>
                  <a:pt x="1888331" y="1459706"/>
                  <a:pt x="1888331" y="1459706"/>
                </a:cubicBezTo>
                <a:lnTo>
                  <a:pt x="1928812" y="1521618"/>
                </a:lnTo>
                <a:lnTo>
                  <a:pt x="1962150" y="1528762"/>
                </a:lnTo>
                <a:lnTo>
                  <a:pt x="1978818" y="1540668"/>
                </a:lnTo>
                <a:cubicBezTo>
                  <a:pt x="1981199" y="1556543"/>
                  <a:pt x="1982725" y="1572570"/>
                  <a:pt x="1985962" y="1588293"/>
                </a:cubicBezTo>
                <a:cubicBezTo>
                  <a:pt x="1995705" y="1635616"/>
                  <a:pt x="1995487" y="1609166"/>
                  <a:pt x="1995487" y="1624012"/>
                </a:cubicBezTo>
                <a:lnTo>
                  <a:pt x="1995487" y="1647825"/>
                </a:lnTo>
                <a:cubicBezTo>
                  <a:pt x="2000315" y="1674378"/>
                  <a:pt x="2000128" y="1687377"/>
                  <a:pt x="2007393" y="1707356"/>
                </a:cubicBezTo>
                <a:cubicBezTo>
                  <a:pt x="2009711" y="1713730"/>
                  <a:pt x="2011346" y="1720422"/>
                  <a:pt x="2014537" y="1726406"/>
                </a:cubicBezTo>
                <a:cubicBezTo>
                  <a:pt x="2017750" y="1732431"/>
                  <a:pt x="2023095" y="1737124"/>
                  <a:pt x="2026443" y="1743075"/>
                </a:cubicBezTo>
                <a:cubicBezTo>
                  <a:pt x="2037943" y="1763519"/>
                  <a:pt x="2031143" y="1762063"/>
                  <a:pt x="2045493" y="1776412"/>
                </a:cubicBezTo>
                <a:cubicBezTo>
                  <a:pt x="2046054" y="1776973"/>
                  <a:pt x="2047081" y="1776412"/>
                  <a:pt x="2047875" y="1776412"/>
                </a:cubicBezTo>
                <a:lnTo>
                  <a:pt x="2031206" y="1826418"/>
                </a:lnTo>
                <a:cubicBezTo>
                  <a:pt x="2020373" y="1877876"/>
                  <a:pt x="2021681" y="1856250"/>
                  <a:pt x="2021681" y="1890712"/>
                </a:cubicBezTo>
                <a:lnTo>
                  <a:pt x="2050256" y="1935956"/>
                </a:lnTo>
                <a:lnTo>
                  <a:pt x="2064543" y="1952625"/>
                </a:lnTo>
                <a:lnTo>
                  <a:pt x="2090737" y="1974056"/>
                </a:lnTo>
                <a:cubicBezTo>
                  <a:pt x="2103938" y="2005740"/>
                  <a:pt x="2095347" y="1995335"/>
                  <a:pt x="2109787" y="2009775"/>
                </a:cubicBezTo>
                <a:lnTo>
                  <a:pt x="2169318" y="2050256"/>
                </a:lnTo>
                <a:cubicBezTo>
                  <a:pt x="2174874" y="2058193"/>
                  <a:pt x="2182728" y="2064944"/>
                  <a:pt x="2185987" y="2074068"/>
                </a:cubicBezTo>
                <a:cubicBezTo>
                  <a:pt x="2187181" y="2077411"/>
                  <a:pt x="2181225" y="2083593"/>
                  <a:pt x="2181225" y="2083593"/>
                </a:cubicBezTo>
                <a:lnTo>
                  <a:pt x="2121693" y="2135981"/>
                </a:lnTo>
                <a:cubicBezTo>
                  <a:pt x="2113961" y="2187531"/>
                  <a:pt x="2104919" y="2170763"/>
                  <a:pt x="2121693" y="2193131"/>
                </a:cubicBezTo>
                <a:lnTo>
                  <a:pt x="2143125" y="2224087"/>
                </a:lnTo>
                <a:cubicBezTo>
                  <a:pt x="2147697" y="2265241"/>
                  <a:pt x="2145506" y="2238330"/>
                  <a:pt x="2145506" y="2305050"/>
                </a:cubicBezTo>
                <a:lnTo>
                  <a:pt x="2124075" y="2328862"/>
                </a:lnTo>
                <a:cubicBezTo>
                  <a:pt x="2115344" y="2336800"/>
                  <a:pt x="2106225" y="2344331"/>
                  <a:pt x="2097881" y="2352675"/>
                </a:cubicBezTo>
                <a:cubicBezTo>
                  <a:pt x="2095075" y="2355481"/>
                  <a:pt x="2090737" y="2362200"/>
                  <a:pt x="2090737" y="2362200"/>
                </a:cubicBezTo>
                <a:lnTo>
                  <a:pt x="2078831" y="2381250"/>
                </a:lnTo>
                <a:cubicBezTo>
                  <a:pt x="2077381" y="2383886"/>
                  <a:pt x="2039557" y="2457061"/>
                  <a:pt x="2028825" y="2462212"/>
                </a:cubicBezTo>
                <a:cubicBezTo>
                  <a:pt x="2017996" y="2467410"/>
                  <a:pt x="1993106" y="2457450"/>
                  <a:pt x="1993106" y="2457450"/>
                </a:cubicBezTo>
                <a:lnTo>
                  <a:pt x="1928812" y="2455068"/>
                </a:lnTo>
                <a:cubicBezTo>
                  <a:pt x="1870343" y="2446716"/>
                  <a:pt x="1894440" y="2454178"/>
                  <a:pt x="1854993" y="2438400"/>
                </a:cubicBezTo>
                <a:lnTo>
                  <a:pt x="1833562" y="2436018"/>
                </a:lnTo>
                <a:cubicBezTo>
                  <a:pt x="1765757" y="2425973"/>
                  <a:pt x="1788646" y="2436181"/>
                  <a:pt x="1759743" y="2421731"/>
                </a:cubicBezTo>
                <a:lnTo>
                  <a:pt x="1735931" y="2407443"/>
                </a:lnTo>
                <a:cubicBezTo>
                  <a:pt x="1724025" y="2398712"/>
                  <a:pt x="1712774" y="2389009"/>
                  <a:pt x="1700212" y="2381250"/>
                </a:cubicBezTo>
                <a:cubicBezTo>
                  <a:pt x="1685712" y="2372294"/>
                  <a:pt x="1654968" y="2357437"/>
                  <a:pt x="1654968" y="2357437"/>
                </a:cubicBezTo>
                <a:lnTo>
                  <a:pt x="1626393" y="2333625"/>
                </a:lnTo>
                <a:lnTo>
                  <a:pt x="1590675" y="2319337"/>
                </a:lnTo>
                <a:lnTo>
                  <a:pt x="1504950" y="2231231"/>
                </a:lnTo>
                <a:lnTo>
                  <a:pt x="1488281" y="2216943"/>
                </a:lnTo>
                <a:lnTo>
                  <a:pt x="1162050" y="1945481"/>
                </a:lnTo>
                <a:lnTo>
                  <a:pt x="1140618" y="1924050"/>
                </a:lnTo>
                <a:lnTo>
                  <a:pt x="888206" y="1721643"/>
                </a:lnTo>
                <a:lnTo>
                  <a:pt x="788193" y="1700212"/>
                </a:lnTo>
                <a:cubicBezTo>
                  <a:pt x="752352" y="1669884"/>
                  <a:pt x="768973" y="1680724"/>
                  <a:pt x="740568" y="1664493"/>
                </a:cubicBezTo>
                <a:lnTo>
                  <a:pt x="683418" y="1647825"/>
                </a:lnTo>
                <a:lnTo>
                  <a:pt x="647700" y="1626393"/>
                </a:lnTo>
                <a:lnTo>
                  <a:pt x="576262" y="1607343"/>
                </a:lnTo>
                <a:cubicBezTo>
                  <a:pt x="550709" y="1602233"/>
                  <a:pt x="559690" y="1606200"/>
                  <a:pt x="547687" y="1600200"/>
                </a:cubicBezTo>
                <a:lnTo>
                  <a:pt x="347662" y="1519237"/>
                </a:lnTo>
                <a:lnTo>
                  <a:pt x="226218" y="1493043"/>
                </a:lnTo>
                <a:lnTo>
                  <a:pt x="192881" y="1485900"/>
                </a:lnTo>
                <a:lnTo>
                  <a:pt x="0" y="13716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600" dirty="0">
                <a:solidFill>
                  <a:srgbClr val="FF0000"/>
                </a:solidFill>
                <a:latin typeface="AdLib WGL4 BT" panose="04040805040B02020603" pitchFamily="82" charset="0"/>
              </a:rPr>
              <a:t>  </a:t>
            </a:r>
            <a:r>
              <a:rPr lang="en-US" altLang="zh-CN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ib WGL4 BT" panose="04040805040B02020603" pitchFamily="82" charset="0"/>
              </a:rPr>
              <a:t>?</a:t>
            </a:r>
            <a:endParaRPr lang="zh-CN" altLang="en-US" sz="6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ib WGL4 BT" panose="04040805040B02020603" pitchFamily="8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520" y="8551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今天故事的主角：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06766" y="4391754"/>
            <a:ext cx="3698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zh-CN" sz="2400" b="1" dirty="0">
                <a:effectLst/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兰溪市革命烈士</a:t>
            </a:r>
            <a:r>
              <a:rPr lang="en-US" altLang="zh-CN" sz="2400" b="1" dirty="0">
                <a:effectLst/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Times New Roman" panose="02020603050405020304" pitchFamily="18" charset="0"/>
              </a:rPr>
              <a:t>鲍寿根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9258" y="1639991"/>
            <a:ext cx="1237470" cy="400110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3</a:t>
            </a:r>
            <a:r>
              <a:rPr lang="zh-CN" altLang="en-US" sz="20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年时间</a:t>
            </a:r>
            <a:endParaRPr lang="zh-CN" altLang="en-US" sz="20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98280" y="1658076"/>
            <a:ext cx="1986059" cy="369332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空靶射击第一名</a:t>
            </a:r>
            <a:endParaRPr lang="zh-CN" altLang="en-US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9564" y="2302401"/>
            <a:ext cx="2377202" cy="338554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掌握</a:t>
            </a:r>
            <a:r>
              <a:rPr lang="en-US" altLang="zh-CN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4</a:t>
            </a:r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种气象的飞行技术</a:t>
            </a:r>
            <a:endParaRPr lang="zh-CN" altLang="en-US" sz="16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08642" y="2305878"/>
            <a:ext cx="2377202" cy="338554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能教授</a:t>
            </a:r>
            <a:r>
              <a:rPr lang="en-US" altLang="zh-CN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3</a:t>
            </a:r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种气象技术课程</a:t>
            </a:r>
            <a:endParaRPr lang="zh-CN" altLang="en-US" sz="16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8543" y="3057891"/>
            <a:ext cx="1574349" cy="400110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“技术能手”</a:t>
            </a:r>
            <a:endParaRPr lang="zh-CN" altLang="en-US" sz="20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881169" y="3056142"/>
            <a:ext cx="1574349" cy="400110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“技术标兵”</a:t>
            </a:r>
            <a:endParaRPr lang="zh-CN" altLang="en-US" sz="20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685" y="3871213"/>
            <a:ext cx="1762027" cy="400110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“空中神炮手”</a:t>
            </a:r>
            <a:endParaRPr lang="zh-CN" altLang="en-US" sz="20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94731" y="3867962"/>
            <a:ext cx="2149735" cy="584775"/>
          </a:xfrm>
          <a:prstGeom prst="rect">
            <a:avLst/>
          </a:prstGeom>
          <a:solidFill>
            <a:srgbClr val="FEF7F0">
              <a:alpha val="80000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荣立二等功</a:t>
            </a:r>
            <a:r>
              <a:rPr lang="en-US" altLang="zh-CN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4</a:t>
            </a:r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次、三等功</a:t>
            </a:r>
            <a:r>
              <a:rPr lang="en-US" altLang="zh-CN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3</a:t>
            </a:r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次，通令嘉奖</a:t>
            </a:r>
            <a:r>
              <a:rPr lang="en-US" altLang="zh-CN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D83434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次</a:t>
            </a:r>
            <a:endParaRPr lang="zh-CN" altLang="en-US" sz="1600" b="1" dirty="0">
              <a:solidFill>
                <a:srgbClr val="D83434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  <p:bldP spid="18" grpId="0" animBg="1"/>
      <p:bldP spid="31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42" grpId="0" animBg="1"/>
    </p:bldLst>
  </p:timing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PLACING_PICTURE_USER_VIEWPORT" val="{&quot;height&quot;:4616.990551181102,&quot;width&quot;:14400}"/>
</p:tagLst>
</file>

<file path=ppt/tags/tag3.xml><?xml version="1.0" encoding="utf-8"?>
<p:tagLst xmlns:p="http://schemas.openxmlformats.org/presentationml/2006/main">
  <p:tag name="KSO_WPP_MARK_KEY" val="3dbe8da5-11a6-428e-bef9-410d939a81f0"/>
  <p:tag name="COMMONDATA" val="eyJoZGlkIjoiNjU3ZDIwZThmZWJiMDE0MGJhYjBhZDhjMDFhN2JhM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0</TotalTime>
  <Words>2681</Words>
  <Application>WPS 演示</Application>
  <PresentationFormat>全屏显示(16:9)</PresentationFormat>
  <Paragraphs>215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李旭科毛笔行书</vt:lpstr>
      <vt:lpstr>华文新魏</vt:lpstr>
      <vt:lpstr>苏新诗柳楷简</vt:lpstr>
      <vt:lpstr>方正姚体</vt:lpstr>
      <vt:lpstr>华文行楷</vt:lpstr>
      <vt:lpstr>汉仪星宇体简</vt:lpstr>
      <vt:lpstr>Times New Roman</vt:lpstr>
      <vt:lpstr>楷体</vt:lpstr>
      <vt:lpstr>AdLib WGL4 BT</vt:lpstr>
      <vt:lpstr>Gabriola</vt:lpstr>
      <vt:lpstr>腾祥铁山楷书简繁合集</vt:lpstr>
      <vt:lpstr>Calibri</vt:lpstr>
      <vt:lpstr>Arial Unicode MS</vt:lpstr>
      <vt:lpstr>汉仪程行简</vt:lpstr>
      <vt:lpstr>Cataneo BT</vt:lpstr>
      <vt:lpstr>方正粗宋简体</vt:lpstr>
      <vt:lpstr>华文楷体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官方</cp:lastModifiedBy>
  <cp:revision>161</cp:revision>
  <dcterms:created xsi:type="dcterms:W3CDTF">2021-10-23T14:03:00Z</dcterms:created>
  <dcterms:modified xsi:type="dcterms:W3CDTF">2022-07-12T09:36:21Z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77C58D1705BB452CAE0ACFB1132D1727</vt:lpwstr>
  </property>
  <property fmtid="{D5CDD505-2E9C-101B-9397-08002B2CF9AE}" pid="3" name="KSOProductBuildVer">
    <vt:lpwstr>2052-11.1.0.11830</vt:lpwstr>
  </property>
</Properties>
</file>